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5"/>
  </p:notesMasterIdLst>
  <p:sldIdLst>
    <p:sldId id="256" r:id="rId2"/>
    <p:sldId id="390" r:id="rId3"/>
    <p:sldId id="275" r:id="rId4"/>
    <p:sldId id="311" r:id="rId5"/>
    <p:sldId id="277" r:id="rId6"/>
    <p:sldId id="411" r:id="rId7"/>
    <p:sldId id="389" r:id="rId8"/>
    <p:sldId id="388" r:id="rId9"/>
    <p:sldId id="312" r:id="rId10"/>
    <p:sldId id="314" r:id="rId11"/>
    <p:sldId id="313" r:id="rId12"/>
    <p:sldId id="315" r:id="rId13"/>
    <p:sldId id="316" r:id="rId14"/>
    <p:sldId id="317" r:id="rId15"/>
    <p:sldId id="318" r:id="rId16"/>
    <p:sldId id="320" r:id="rId17"/>
    <p:sldId id="321" r:id="rId18"/>
    <p:sldId id="322" r:id="rId19"/>
    <p:sldId id="323" r:id="rId20"/>
    <p:sldId id="328" r:id="rId21"/>
    <p:sldId id="324" r:id="rId22"/>
    <p:sldId id="332" r:id="rId23"/>
    <p:sldId id="331" r:id="rId24"/>
    <p:sldId id="327" r:id="rId25"/>
    <p:sldId id="326" r:id="rId26"/>
    <p:sldId id="333" r:id="rId27"/>
    <p:sldId id="336" r:id="rId28"/>
    <p:sldId id="334" r:id="rId29"/>
    <p:sldId id="338" r:id="rId30"/>
    <p:sldId id="339" r:id="rId31"/>
    <p:sldId id="343" r:id="rId32"/>
    <p:sldId id="342" r:id="rId33"/>
    <p:sldId id="345" r:id="rId34"/>
    <p:sldId id="341" r:id="rId35"/>
    <p:sldId id="344" r:id="rId36"/>
    <p:sldId id="346" r:id="rId37"/>
    <p:sldId id="347" r:id="rId38"/>
    <p:sldId id="348" r:id="rId39"/>
    <p:sldId id="349" r:id="rId40"/>
    <p:sldId id="351" r:id="rId41"/>
    <p:sldId id="386" r:id="rId42"/>
    <p:sldId id="354" r:id="rId43"/>
    <p:sldId id="412" r:id="rId44"/>
    <p:sldId id="413" r:id="rId45"/>
    <p:sldId id="383" r:id="rId46"/>
    <p:sldId id="380" r:id="rId47"/>
    <p:sldId id="365" r:id="rId48"/>
    <p:sldId id="385" r:id="rId49"/>
    <p:sldId id="415" r:id="rId50"/>
    <p:sldId id="378" r:id="rId51"/>
    <p:sldId id="414" r:id="rId52"/>
    <p:sldId id="379" r:id="rId53"/>
    <p:sldId id="381" r:id="rId54"/>
    <p:sldId id="382" r:id="rId55"/>
    <p:sldId id="350" r:id="rId56"/>
    <p:sldId id="352" r:id="rId57"/>
    <p:sldId id="353" r:id="rId58"/>
    <p:sldId id="355" r:id="rId59"/>
    <p:sldId id="356" r:id="rId60"/>
    <p:sldId id="416" r:id="rId61"/>
    <p:sldId id="357" r:id="rId62"/>
    <p:sldId id="358" r:id="rId63"/>
    <p:sldId id="359" r:id="rId64"/>
    <p:sldId id="363" r:id="rId65"/>
    <p:sldId id="364" r:id="rId66"/>
    <p:sldId id="366" r:id="rId67"/>
    <p:sldId id="360" r:id="rId68"/>
    <p:sldId id="367" r:id="rId69"/>
    <p:sldId id="372" r:id="rId70"/>
    <p:sldId id="368" r:id="rId71"/>
    <p:sldId id="371" r:id="rId72"/>
    <p:sldId id="361" r:id="rId73"/>
    <p:sldId id="369" r:id="rId74"/>
    <p:sldId id="370" r:id="rId75"/>
    <p:sldId id="418" r:id="rId76"/>
    <p:sldId id="419" r:id="rId77"/>
    <p:sldId id="420" r:id="rId78"/>
    <p:sldId id="421" r:id="rId79"/>
    <p:sldId id="422" r:id="rId80"/>
    <p:sldId id="423" r:id="rId81"/>
    <p:sldId id="424" r:id="rId82"/>
    <p:sldId id="417" r:id="rId83"/>
    <p:sldId id="392" r:id="rId8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4" d="100"/>
          <a:sy n="84" d="100"/>
        </p:scale>
        <p:origin x="44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2665B-5A90-4402-B1EF-6CD3C96E6BA1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45201-4D5B-4B95-A3F4-42C1FC4C8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70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057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endParaRPr lang="en-US" smtClean="0">
              <a:latin typeface="Arial" pitchFamily="34" charset="0"/>
              <a:ea typeface="ＭＳ Ｐゴシック"/>
            </a:endParaRPr>
          </a:p>
          <a:p>
            <a:r>
              <a:rPr lang="en-GB" sz="800" b="1" i="1" smtClean="0">
                <a:latin typeface="Arial" pitchFamily="34" charset="0"/>
                <a:ea typeface="ＭＳ Ｐゴシック"/>
              </a:rPr>
              <a:t>Abbreviations</a:t>
            </a:r>
          </a:p>
          <a:p>
            <a:pPr>
              <a:spcBef>
                <a:spcPts val="300"/>
              </a:spcBef>
            </a:pPr>
            <a:r>
              <a:rPr lang="en-GB" sz="800" i="1" smtClean="0">
                <a:latin typeface="Arial" pitchFamily="34" charset="0"/>
                <a:ea typeface="ＭＳ Ｐゴシック"/>
              </a:rPr>
              <a:t>AF: Atrial fibrillation</a:t>
            </a:r>
          </a:p>
          <a:p>
            <a:pPr>
              <a:spcBef>
                <a:spcPct val="0"/>
              </a:spcBef>
            </a:pPr>
            <a:endParaRPr lang="en-GB" sz="800" i="1" smtClean="0">
              <a:latin typeface="Arial" pitchFamily="34" charset="0"/>
              <a:ea typeface="ＭＳ Ｐゴシック"/>
            </a:endParaRPr>
          </a:p>
          <a:p>
            <a:pPr>
              <a:spcBef>
                <a:spcPct val="0"/>
              </a:spcBef>
            </a:pPr>
            <a:r>
              <a:rPr lang="en-GB" sz="800" b="1" i="1" smtClean="0">
                <a:latin typeface="Arial" pitchFamily="34" charset="0"/>
                <a:ea typeface="ＭＳ Ｐゴシック"/>
              </a:rPr>
              <a:t>References</a:t>
            </a:r>
          </a:p>
          <a:p>
            <a:pPr>
              <a:spcBef>
                <a:spcPts val="300"/>
              </a:spcBef>
            </a:pPr>
            <a:r>
              <a:rPr lang="en-US" sz="800" i="1" smtClean="0">
                <a:latin typeface="Arial" pitchFamily="34" charset="0"/>
                <a:ea typeface="ＭＳ Ｐゴシック"/>
              </a:rPr>
              <a:t>Fang MC. Selecting the optimal stroke prevention therapy in atrial fibrillation. Ann Intern Med 2011;155:636-7.</a:t>
            </a:r>
            <a:endParaRPr lang="fr-FR" sz="800" i="1" smtClean="0">
              <a:latin typeface="Arial" pitchFamily="34" charset="0"/>
              <a:ea typeface="ＭＳ Ｐゴシック"/>
            </a:endParaRPr>
          </a:p>
        </p:txBody>
      </p:sp>
      <p:sp>
        <p:nvSpPr>
          <p:cNvPr id="28058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CEB382-2E8B-491D-B834-F3A0D9E98FCA}" type="slidenum">
              <a:rPr lang="en-US" smtClean="0">
                <a:solidFill>
                  <a:srgbClr val="000000"/>
                </a:solidFill>
              </a:rPr>
              <a:pPr/>
              <a:t>83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34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7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71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28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367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9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4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9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4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95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15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364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AABBE352-4212-4AC6-8AF5-0BD20D49907E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FC4A294-5CA2-47A2-871C-73C61D4B0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4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sz="5000" dirty="0" smtClean="0">
                <a:latin typeface="Calibri" panose="020F0502020204030204" pitchFamily="34" charset="0"/>
                <a:cs typeface="Calibri" panose="020F0502020204030204" pitchFamily="34" charset="0"/>
              </a:rPr>
              <a:t>ACQUIRED HEART DEFECTS</a:t>
            </a:r>
            <a:endParaRPr lang="en-US" sz="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smtClean="0">
                <a:latin typeface="Calibri" panose="020F0502020204030204" pitchFamily="34" charset="0"/>
                <a:cs typeface="Calibri" panose="020F0502020204030204" pitchFamily="34" charset="0"/>
              </a:rPr>
              <a:t>Asst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. prof. Rada Vucic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E:\Nena\Doktorske\MFg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3775" y="0"/>
            <a:ext cx="857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23" y="0"/>
            <a:ext cx="9239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7478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/>
              <a:t>Etiology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484784"/>
            <a:ext cx="10058400" cy="3438939"/>
          </a:xfrm>
        </p:spPr>
        <p:txBody>
          <a:bodyPr>
            <a:normAutofit fontScale="92500" lnSpcReduction="10000"/>
          </a:bodyPr>
          <a:lstStyle/>
          <a:p>
            <a:r>
              <a:rPr lang="sr-Latn-RS" dirty="0"/>
              <a:t>Degeneration </a:t>
            </a:r>
            <a:r>
              <a:rPr lang="sr-Latn-RS" dirty="0" smtClean="0"/>
              <a:t>AV (aging)</a:t>
            </a:r>
          </a:p>
          <a:p>
            <a:endParaRPr lang="sr-Latn-RS" dirty="0" smtClean="0"/>
          </a:p>
          <a:p>
            <a:r>
              <a:rPr lang="sr-Latn-RS" dirty="0" smtClean="0"/>
              <a:t>Bicuspid AV</a:t>
            </a:r>
          </a:p>
          <a:p>
            <a:endParaRPr lang="sr-Latn-RS" dirty="0" smtClean="0"/>
          </a:p>
          <a:p>
            <a:r>
              <a:rPr lang="sr-Latn-RS" dirty="0" smtClean="0"/>
              <a:t>Reumatic fever</a:t>
            </a:r>
          </a:p>
          <a:p>
            <a:endParaRPr lang="sr-Latn-RS" dirty="0" smtClean="0"/>
          </a:p>
          <a:p>
            <a:r>
              <a:rPr lang="sr-Latn-RS" dirty="0" smtClean="0"/>
              <a:t>Endocarditis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Other</a:t>
            </a:r>
          </a:p>
          <a:p>
            <a:endParaRPr lang="sr-Latn-R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1956" t="36195" r="6984" b="22282"/>
          <a:stretch/>
        </p:blipFill>
        <p:spPr>
          <a:xfrm>
            <a:off x="5393010" y="1707145"/>
            <a:ext cx="5982126" cy="44983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5147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sr-Latn-RS" sz="3000" dirty="0" smtClean="0"/>
              <a:t>pathophysiology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5573" t="31445" r="34843" b="9674"/>
          <a:stretch/>
        </p:blipFill>
        <p:spPr>
          <a:xfrm>
            <a:off x="6607292" y="269549"/>
            <a:ext cx="5167000" cy="57847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69848" y="2121408"/>
            <a:ext cx="5420404" cy="4050792"/>
          </a:xfrm>
        </p:spPr>
        <p:txBody>
          <a:bodyPr>
            <a:normAutofit fontScale="92500" lnSpcReduction="20000"/>
          </a:bodyPr>
          <a:lstStyle/>
          <a:p>
            <a:r>
              <a:rPr lang="sr-Latn-RS" dirty="0" smtClean="0"/>
              <a:t>A</a:t>
            </a:r>
            <a:r>
              <a:rPr lang="en-US" dirty="0" err="1" smtClean="0"/>
              <a:t>ortic</a:t>
            </a:r>
            <a:r>
              <a:rPr lang="en-US" dirty="0" smtClean="0"/>
              <a:t> </a:t>
            </a:r>
            <a:r>
              <a:rPr lang="en-US" dirty="0"/>
              <a:t>stenosis causes narrowing or obstruction of the aortic </a:t>
            </a:r>
            <a:r>
              <a:rPr lang="en-US" dirty="0" smtClean="0"/>
              <a:t>valve.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resulting stenosis impairs the valve’s ability to open and close </a:t>
            </a:r>
            <a:r>
              <a:rPr lang="en-US" dirty="0" smtClean="0"/>
              <a:t>properly. </a:t>
            </a:r>
            <a:endParaRPr lang="sr-Latn-RS" dirty="0" smtClean="0"/>
          </a:p>
          <a:p>
            <a:r>
              <a:rPr lang="en-US" dirty="0" smtClean="0"/>
              <a:t>When </a:t>
            </a:r>
            <a:r>
              <a:rPr lang="en-US" dirty="0"/>
              <a:t>the leaflets don’t fully open, the heart must work harder to push blood through the </a:t>
            </a:r>
            <a:r>
              <a:rPr lang="sr-Latn-RS" dirty="0" smtClean="0"/>
              <a:t>stenotic</a:t>
            </a:r>
            <a:r>
              <a:rPr lang="en-US" dirty="0" smtClean="0"/>
              <a:t> </a:t>
            </a:r>
            <a:r>
              <a:rPr lang="en-US" dirty="0"/>
              <a:t>aortic </a:t>
            </a:r>
            <a:r>
              <a:rPr lang="en-US" dirty="0" smtClean="0"/>
              <a:t>valve.</a:t>
            </a:r>
            <a:endParaRPr lang="sr-Latn-RS" dirty="0" smtClean="0"/>
          </a:p>
          <a:p>
            <a:r>
              <a:rPr lang="sr-Latn-RS" dirty="0"/>
              <a:t>T</a:t>
            </a:r>
            <a:r>
              <a:rPr lang="en-US" dirty="0" smtClean="0"/>
              <a:t>he </a:t>
            </a:r>
            <a:r>
              <a:rPr lang="en-US" dirty="0"/>
              <a:t>heart’s muscles weaken, increasing the patient’s risk of heart failure</a:t>
            </a:r>
            <a:r>
              <a:rPr lang="en-US" dirty="0" smtClean="0"/>
              <a:t>.</a:t>
            </a:r>
            <a:endParaRPr lang="sr-Latn-RS" dirty="0" smtClean="0"/>
          </a:p>
          <a:p>
            <a:r>
              <a:rPr lang="sr-Latn-RS" dirty="0" smtClean="0"/>
              <a:t>The high pressure in left ventricle </a:t>
            </a:r>
            <a:r>
              <a:rPr lang="en-US" dirty="0" smtClean="0"/>
              <a:t>is </a:t>
            </a:r>
            <a:r>
              <a:rPr lang="en-US" dirty="0"/>
              <a:t>transmitted to the </a:t>
            </a:r>
            <a:r>
              <a:rPr lang="sr-Latn-RS" dirty="0" smtClean="0"/>
              <a:t>left </a:t>
            </a:r>
            <a:r>
              <a:rPr lang="en-US" dirty="0" smtClean="0"/>
              <a:t>atrium</a:t>
            </a:r>
            <a:r>
              <a:rPr lang="en-US" dirty="0"/>
              <a:t>, and further to the pulmonary </a:t>
            </a:r>
            <a:r>
              <a:rPr lang="en-US" dirty="0" smtClean="0"/>
              <a:t>artery.</a:t>
            </a:r>
            <a:endParaRPr lang="sr-Latn-RS" dirty="0" smtClean="0"/>
          </a:p>
          <a:p>
            <a:r>
              <a:rPr lang="sr-Latn-RS" dirty="0" smtClean="0"/>
              <a:t>Hemodinamic changes starts wher aortic orificum is ¼ of normal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7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sr-Latn-RS" sz="3000" dirty="0" smtClean="0"/>
              <a:t>SyMPTOMS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sr-Latn-RS" dirty="0" smtClean="0"/>
          </a:p>
          <a:p>
            <a:r>
              <a:rPr lang="sr-Latn-RS" b="1" dirty="0" smtClean="0"/>
              <a:t>Asymptomatic 5-10 years</a:t>
            </a:r>
          </a:p>
          <a:p>
            <a:endParaRPr lang="sr-Latn-RS" b="1" dirty="0"/>
          </a:p>
          <a:p>
            <a:r>
              <a:rPr lang="sr-Latn-RS" b="1" dirty="0" smtClean="0"/>
              <a:t>Dyspnoea</a:t>
            </a:r>
            <a:r>
              <a:rPr lang="sr-Latn-RS" dirty="0" smtClean="0"/>
              <a:t> (on exertion and later in rest)</a:t>
            </a:r>
          </a:p>
          <a:p>
            <a:endParaRPr lang="sr-Latn-RS" dirty="0" smtClean="0"/>
          </a:p>
          <a:p>
            <a:r>
              <a:rPr lang="sr-Latn-RS" b="1" dirty="0" smtClean="0"/>
              <a:t>Chest pain </a:t>
            </a:r>
            <a:r>
              <a:rPr lang="sr-Latn-RS" dirty="0" smtClean="0"/>
              <a:t>(symptoms like in angina pectoris because of HCM)</a:t>
            </a:r>
          </a:p>
          <a:p>
            <a:endParaRPr lang="sr-Latn-RS" dirty="0" smtClean="0"/>
          </a:p>
          <a:p>
            <a:r>
              <a:rPr lang="sr-Latn-RS" b="1" dirty="0" smtClean="0"/>
              <a:t>Dizziness/loss </a:t>
            </a:r>
            <a:r>
              <a:rPr lang="sr-Latn-RS" b="1" dirty="0"/>
              <a:t>of </a:t>
            </a:r>
            <a:r>
              <a:rPr lang="sr-Latn-RS" b="1" dirty="0" smtClean="0"/>
              <a:t>consciousness </a:t>
            </a:r>
            <a:r>
              <a:rPr lang="sr-Latn-RS" dirty="0" smtClean="0"/>
              <a:t>(high pressure in left ventricle activates baroreceptors and consecquence is peripheral vasodilatation; stroke volume is lower because of stenotic aortic valve)</a:t>
            </a:r>
          </a:p>
          <a:p>
            <a:endParaRPr lang="sr-Latn-RS" dirty="0"/>
          </a:p>
          <a:p>
            <a:r>
              <a:rPr lang="sr-Latn-RS" dirty="0" smtClean="0"/>
              <a:t>Becoming easily tired, cough, palpitation</a:t>
            </a:r>
          </a:p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23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 smtClean="0"/>
              <a:t>PHYSICAL EXAMINATION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sr-Latn-RS" dirty="0" smtClean="0"/>
          </a:p>
          <a:p>
            <a:r>
              <a:rPr lang="sr-Latn-RS" b="1" dirty="0" smtClean="0"/>
              <a:t>Heart murmur</a:t>
            </a:r>
          </a:p>
          <a:p>
            <a:pPr lvl="1"/>
            <a:r>
              <a:rPr lang="sr-Latn-RS" dirty="0" smtClean="0"/>
              <a:t>Systolic</a:t>
            </a:r>
          </a:p>
          <a:p>
            <a:pPr lvl="1"/>
            <a:r>
              <a:rPr lang="sr-Latn-RS" dirty="0" smtClean="0"/>
              <a:t>Crescendo-decrescendo</a:t>
            </a:r>
          </a:p>
          <a:p>
            <a:pPr lvl="1"/>
            <a:r>
              <a:rPr lang="sr-Latn-RS" dirty="0" smtClean="0"/>
              <a:t>Right second intercostal space</a:t>
            </a:r>
          </a:p>
          <a:p>
            <a:endParaRPr lang="sr-Latn-RS" dirty="0" smtClean="0"/>
          </a:p>
          <a:p>
            <a:r>
              <a:rPr lang="sr-Latn-RS" b="1" dirty="0" smtClean="0"/>
              <a:t>T</a:t>
            </a:r>
            <a:r>
              <a:rPr lang="en-US" b="1" dirty="0" smtClean="0"/>
              <a:t>he </a:t>
            </a:r>
            <a:r>
              <a:rPr lang="en-US" b="1" dirty="0"/>
              <a:t>second tone </a:t>
            </a:r>
            <a:r>
              <a:rPr lang="en-US" dirty="0"/>
              <a:t>is weakened or inaudible </a:t>
            </a:r>
            <a:endParaRPr lang="sr-Latn-RS" dirty="0" smtClean="0"/>
          </a:p>
          <a:p>
            <a:endParaRPr lang="sr-Latn-RS" dirty="0" smtClean="0"/>
          </a:p>
          <a:p>
            <a:r>
              <a:rPr lang="sr-Latn-RS" b="1" dirty="0" smtClean="0"/>
              <a:t>Pulsus</a:t>
            </a:r>
            <a:r>
              <a:rPr lang="sr-Latn-RS" dirty="0" smtClean="0"/>
              <a:t> parvus et tardus</a:t>
            </a:r>
          </a:p>
          <a:p>
            <a:endParaRPr lang="sr-Latn-RS" dirty="0" smtClean="0"/>
          </a:p>
          <a:p>
            <a:r>
              <a:rPr lang="sr-Latn-RS" b="1" dirty="0" smtClean="0"/>
              <a:t>Systolic thrill </a:t>
            </a:r>
            <a:r>
              <a:rPr lang="sr-Latn-RS" dirty="0" smtClean="0"/>
              <a:t>below bifurcation of aorta and carotid artery</a:t>
            </a:r>
          </a:p>
          <a:p>
            <a:endParaRPr lang="sr-Latn-RS" dirty="0"/>
          </a:p>
          <a:p>
            <a:r>
              <a:rPr lang="sr-Latn-RS" dirty="0" smtClean="0"/>
              <a:t>Feeling </a:t>
            </a:r>
            <a:r>
              <a:rPr lang="sr-Latn-RS" b="1" dirty="0" smtClean="0"/>
              <a:t>thrill</a:t>
            </a:r>
            <a:r>
              <a:rPr lang="sr-Latn-RS" dirty="0" smtClean="0"/>
              <a:t> during palpitation over heart</a:t>
            </a:r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6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sr-Latn-RS" sz="3000" dirty="0" smtClean="0"/>
              <a:t>ELECTROCARDIOGRAM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3864102" cy="4050792"/>
          </a:xfrm>
        </p:spPr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r>
              <a:rPr lang="sr-Latn-RS" dirty="0" smtClean="0"/>
              <a:t>Hypertrophic cardiomyopathy</a:t>
            </a:r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r>
              <a:rPr lang="sr-Latn-RS" dirty="0" smtClean="0"/>
              <a:t>Left bundle branch block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8425" t="44023" r="42567" b="19021"/>
          <a:stretch/>
        </p:blipFill>
        <p:spPr>
          <a:xfrm>
            <a:off x="5158410" y="2022017"/>
            <a:ext cx="6202367" cy="21427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795" t="51584" r="40734" b="11196"/>
          <a:stretch/>
        </p:blipFill>
        <p:spPr>
          <a:xfrm>
            <a:off x="5172256" y="4440008"/>
            <a:ext cx="6174673" cy="2258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322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en-US" sz="3000" dirty="0" smtClean="0"/>
              <a:t>CHEST</a:t>
            </a:r>
            <a:r>
              <a:rPr lang="en-US" sz="3600" dirty="0" smtClean="0"/>
              <a:t> </a:t>
            </a:r>
            <a:r>
              <a:rPr lang="sr-Latn-RS" sz="3000" dirty="0" smtClean="0"/>
              <a:t>X ray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3051312"/>
            <a:ext cx="4778502" cy="1789045"/>
          </a:xfrm>
        </p:spPr>
        <p:txBody>
          <a:bodyPr/>
          <a:lstStyle/>
          <a:p>
            <a:r>
              <a:rPr lang="sr-Latn-RS" dirty="0">
                <a:latin typeface="Calibri" panose="020F0502020204030204" pitchFamily="34" charset="0"/>
                <a:cs typeface="Calibri" panose="020F0502020204030204" pitchFamily="34" charset="0"/>
              </a:rPr>
              <a:t>Aortic aneurism (poststenotic 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dilatation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ascending aorta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white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arrow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endParaRPr lang="sr-Latn-R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left ventricle is enlarged (red arrow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737" t="35822" r="43584" b="23526"/>
          <a:stretch/>
        </p:blipFill>
        <p:spPr>
          <a:xfrm>
            <a:off x="6099048" y="1434537"/>
            <a:ext cx="5138530" cy="45757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0014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en-US" sz="3000" dirty="0" smtClean="0"/>
              <a:t>transthoracic</a:t>
            </a:r>
            <a:r>
              <a:rPr lang="en-US" sz="3600" dirty="0" smtClean="0"/>
              <a:t> </a:t>
            </a:r>
            <a:r>
              <a:rPr lang="sr-Latn-RS" sz="3000" dirty="0" smtClean="0"/>
              <a:t>ECHOCARDIOGRA</a:t>
            </a:r>
            <a:r>
              <a:rPr lang="en-US" sz="3000" dirty="0" err="1" smtClean="0"/>
              <a:t>phy</a:t>
            </a:r>
            <a:r>
              <a:rPr lang="en-US" sz="3000" dirty="0" smtClean="0"/>
              <a:t> (TTE)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7" y="1730329"/>
            <a:ext cx="5607177" cy="5003846"/>
          </a:xfrm>
        </p:spPr>
        <p:txBody>
          <a:bodyPr>
            <a:normAutofit/>
          </a:bodyPr>
          <a:lstStyle/>
          <a:p>
            <a:r>
              <a:rPr lang="sr-Latn-RS" dirty="0" smtClean="0"/>
              <a:t>Max. </a:t>
            </a:r>
            <a:r>
              <a:rPr lang="en-US" dirty="0" smtClean="0"/>
              <a:t>flow </a:t>
            </a:r>
            <a:r>
              <a:rPr lang="en-US" dirty="0"/>
              <a:t>rate through the aortic </a:t>
            </a:r>
            <a:r>
              <a:rPr lang="sr-Latn-RS" dirty="0"/>
              <a:t>valve</a:t>
            </a:r>
            <a:r>
              <a:rPr lang="sr-Latn-RS" dirty="0" smtClean="0"/>
              <a:t> (Vmax)</a:t>
            </a:r>
          </a:p>
          <a:p>
            <a:r>
              <a:rPr lang="sr-Latn-RS" dirty="0" smtClean="0"/>
              <a:t>Middle flow gradient through aortic valve </a:t>
            </a:r>
          </a:p>
          <a:p>
            <a:r>
              <a:rPr lang="sr-Latn-RS" dirty="0" smtClean="0"/>
              <a:t>Aortic valve surface area</a:t>
            </a:r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/>
          </a:p>
          <a:p>
            <a:endParaRPr lang="sr-Latn-RS" dirty="0" smtClean="0"/>
          </a:p>
          <a:p>
            <a:r>
              <a:rPr lang="sr-Latn-RS" dirty="0" smtClean="0"/>
              <a:t>Left ventricle and atrium analysis, mitral valve, right ventricle, ...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5992" t="29892" r="12486" b="37499"/>
          <a:stretch/>
        </p:blipFill>
        <p:spPr>
          <a:xfrm>
            <a:off x="2091628" y="3255787"/>
            <a:ext cx="2718116" cy="2316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7310" t="28587" r="6250" b="22500"/>
          <a:stretch/>
        </p:blipFill>
        <p:spPr>
          <a:xfrm>
            <a:off x="6467528" y="1730329"/>
            <a:ext cx="5448247" cy="411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5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sr-Latn-RS" sz="3000" dirty="0" smtClean="0"/>
              <a:t>other diagnostic tests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 smtClean="0"/>
              <a:t>Computed tomography</a:t>
            </a:r>
            <a:r>
              <a:rPr lang="en-US" b="1" dirty="0" smtClean="0"/>
              <a:t> </a:t>
            </a:r>
            <a:r>
              <a:rPr lang="en-US" dirty="0" smtClean="0"/>
              <a:t>(planning </a:t>
            </a:r>
            <a:r>
              <a:rPr lang="en-US" dirty="0" err="1" smtClean="0"/>
              <a:t>transcatheter</a:t>
            </a:r>
            <a:r>
              <a:rPr lang="en-US" dirty="0" smtClean="0"/>
              <a:t> aortic valve replacement - TAVR)</a:t>
            </a:r>
            <a:endParaRPr lang="sr-Latn-RS" dirty="0" smtClean="0"/>
          </a:p>
          <a:p>
            <a:endParaRPr lang="en-US" dirty="0" smtClean="0"/>
          </a:p>
          <a:p>
            <a:r>
              <a:rPr lang="sr-Latn-RS" b="1" dirty="0" smtClean="0"/>
              <a:t>Excersize test</a:t>
            </a:r>
            <a:r>
              <a:rPr lang="en-US" b="1" dirty="0" smtClean="0"/>
              <a:t> </a:t>
            </a:r>
            <a:r>
              <a:rPr lang="en-US" dirty="0" smtClean="0"/>
              <a:t>is contraindicated, unless: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symptomatic patients to confirm symptoms in </a:t>
            </a:r>
            <a:r>
              <a:rPr lang="en-US" dirty="0" err="1" smtClean="0"/>
              <a:t>excersize</a:t>
            </a:r>
            <a:endParaRPr lang="en-US" dirty="0"/>
          </a:p>
          <a:p>
            <a:pPr lvl="1"/>
            <a:r>
              <a:rPr lang="en-US" dirty="0" err="1" smtClean="0"/>
              <a:t>Dobutamin</a:t>
            </a:r>
            <a:r>
              <a:rPr lang="en-US" dirty="0" smtClean="0"/>
              <a:t> stress test in patients with low flow gradient through aortic valve in rest</a:t>
            </a:r>
            <a:endParaRPr lang="sr-Latn-RS" dirty="0" smtClean="0"/>
          </a:p>
          <a:p>
            <a:endParaRPr lang="en-US" dirty="0" smtClean="0"/>
          </a:p>
          <a:p>
            <a:r>
              <a:rPr lang="sr-Latn-RS" b="1" dirty="0" smtClean="0"/>
              <a:t>Left ventricle catheterization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219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STENOSIS 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TREATMENT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sr-Latn-CS" altLang="en-US" dirty="0" smtClean="0">
                <a:cs typeface="Times New Roman" panose="02020603050405020304" pitchFamily="18" charset="0"/>
              </a:rPr>
              <a:t>Asymptomatic patients </a:t>
            </a:r>
            <a:r>
              <a:rPr lang="en-US" altLang="en-US" dirty="0">
                <a:cs typeface="Times New Roman" panose="02020603050405020304" pitchFamily="18" charset="0"/>
              </a:rPr>
              <a:t>–</a:t>
            </a:r>
            <a:r>
              <a:rPr lang="sr-Latn-CS" altLang="en-US" dirty="0">
                <a:cs typeface="Times New Roman" panose="02020603050405020304" pitchFamily="18" charset="0"/>
              </a:rPr>
              <a:t> </a:t>
            </a:r>
            <a:r>
              <a:rPr lang="sr-Latn-CS" altLang="en-US" dirty="0" smtClean="0">
                <a:cs typeface="Times New Roman" panose="02020603050405020304" pitchFamily="18" charset="0"/>
              </a:rPr>
              <a:t>avoiding physical effort</a:t>
            </a:r>
            <a:endParaRPr lang="sr-Latn-CS" altLang="en-US" dirty="0">
              <a:cs typeface="Times New Roman" panose="02020603050405020304" pitchFamily="18" charset="0"/>
            </a:endParaRPr>
          </a:p>
          <a:p>
            <a:r>
              <a:rPr lang="sr-Latn-RS" dirty="0" smtClean="0"/>
              <a:t>Medica</a:t>
            </a:r>
            <a:r>
              <a:rPr lang="en-US" dirty="0" smtClean="0"/>
              <a:t>l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Heart failure (ACE inhibitors, beta blockers, …)</a:t>
            </a:r>
          </a:p>
          <a:p>
            <a:pPr lvl="1"/>
            <a:r>
              <a:rPr lang="en-US" dirty="0" smtClean="0"/>
              <a:t>P</a:t>
            </a:r>
            <a:r>
              <a:rPr lang="sr-Latn-RS" dirty="0" smtClean="0"/>
              <a:t>revention of complications </a:t>
            </a:r>
            <a:endParaRPr lang="en-US" dirty="0"/>
          </a:p>
          <a:p>
            <a:pPr lvl="1"/>
            <a:r>
              <a:rPr lang="en-US" dirty="0" smtClean="0"/>
              <a:t>Treatment </a:t>
            </a:r>
            <a:r>
              <a:rPr lang="sr-Latn-RS" dirty="0" smtClean="0"/>
              <a:t>comorbidities</a:t>
            </a:r>
          </a:p>
          <a:p>
            <a:r>
              <a:rPr lang="en-US" dirty="0" smtClean="0"/>
              <a:t>Aortic valve replacement (surgical or </a:t>
            </a:r>
            <a:r>
              <a:rPr lang="en-US" dirty="0" err="1" smtClean="0"/>
              <a:t>transcatheter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79899" t="36050" r="5608" b="27273"/>
          <a:stretch/>
        </p:blipFill>
        <p:spPr>
          <a:xfrm>
            <a:off x="5953124" y="4695825"/>
            <a:ext cx="1365033" cy="1943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60536" t="36050" r="25360" b="27273"/>
          <a:stretch/>
        </p:blipFill>
        <p:spPr>
          <a:xfrm>
            <a:off x="4045250" y="4695825"/>
            <a:ext cx="1328373" cy="1943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5319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cap="none" dirty="0" err="1" smtClean="0">
                <a:solidFill>
                  <a:srgbClr val="080808"/>
                </a:solidFill>
              </a:rPr>
              <a:t>Transcatheter</a:t>
            </a:r>
            <a:r>
              <a:rPr lang="en-US" altLang="en-US" sz="3600" cap="none" dirty="0" smtClean="0">
                <a:solidFill>
                  <a:srgbClr val="080808"/>
                </a:solidFill>
              </a:rPr>
              <a:t> </a:t>
            </a:r>
            <a:r>
              <a:rPr lang="en-US" altLang="en-US" sz="3600" cap="none" dirty="0">
                <a:solidFill>
                  <a:srgbClr val="080808"/>
                </a:solidFill>
              </a:rPr>
              <a:t>aortic valve replacement (TAVR) </a:t>
            </a:r>
            <a:r>
              <a:rPr lang="sr-Latn-RS" altLang="en-US" sz="3600" cap="none" dirty="0" smtClean="0">
                <a:solidFill>
                  <a:srgbClr val="080808"/>
                </a:solidFill>
              </a:rPr>
              <a:t/>
            </a:r>
            <a:br>
              <a:rPr lang="sr-Latn-RS" altLang="en-US" sz="3600" cap="none" dirty="0" smtClean="0">
                <a:solidFill>
                  <a:srgbClr val="080808"/>
                </a:solidFill>
              </a:rPr>
            </a:br>
            <a:r>
              <a:rPr lang="sr-Latn-RS" altLang="en-US" sz="3600" cap="none" dirty="0" smtClean="0">
                <a:solidFill>
                  <a:srgbClr val="080808"/>
                </a:solidFill>
              </a:rPr>
              <a:t>(</a:t>
            </a:r>
            <a:r>
              <a:rPr lang="en-US" altLang="en-US" sz="3600" cap="none" dirty="0" err="1" smtClean="0">
                <a:solidFill>
                  <a:srgbClr val="080808"/>
                </a:solidFill>
              </a:rPr>
              <a:t>transcatheter</a:t>
            </a:r>
            <a:r>
              <a:rPr lang="en-US" altLang="en-US" sz="3600" cap="none" dirty="0" smtClean="0">
                <a:solidFill>
                  <a:srgbClr val="080808"/>
                </a:solidFill>
              </a:rPr>
              <a:t> </a:t>
            </a:r>
            <a:r>
              <a:rPr lang="en-US" altLang="en-US" sz="3600" cap="none" dirty="0">
                <a:solidFill>
                  <a:srgbClr val="080808"/>
                </a:solidFill>
              </a:rPr>
              <a:t>aortic valve implantation (TAVI</a:t>
            </a:r>
            <a:r>
              <a:rPr lang="en-US" altLang="en-US" sz="3600" cap="none" dirty="0" smtClean="0">
                <a:solidFill>
                  <a:srgbClr val="080808"/>
                </a:solidFill>
              </a:rPr>
              <a:t>)</a:t>
            </a:r>
            <a:r>
              <a:rPr lang="sr-Latn-RS" altLang="en-US" sz="3600" cap="none" dirty="0" smtClean="0">
                <a:solidFill>
                  <a:srgbClr val="080808"/>
                </a:solidFill>
              </a:rPr>
              <a:t>)</a:t>
            </a:r>
            <a:r>
              <a:rPr lang="en-US" altLang="en-US" sz="3600" cap="none" dirty="0" smtClean="0">
                <a:solidFill>
                  <a:srgbClr val="080808"/>
                </a:solidFill>
              </a:rPr>
              <a:t/>
            </a:r>
            <a:br>
              <a:rPr lang="en-US" altLang="en-US" sz="3600" cap="none" dirty="0" smtClean="0">
                <a:solidFill>
                  <a:srgbClr val="080808"/>
                </a:solidFill>
              </a:rPr>
            </a:b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784514" y="2428875"/>
            <a:ext cx="12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04" t="24928" r="37532" b="11530"/>
          <a:stretch/>
        </p:blipFill>
        <p:spPr>
          <a:xfrm>
            <a:off x="4876535" y="2093976"/>
            <a:ext cx="6251713" cy="42835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Rectangle 7"/>
          <p:cNvSpPr/>
          <p:nvPr/>
        </p:nvSpPr>
        <p:spPr>
          <a:xfrm>
            <a:off x="847725" y="2613541"/>
            <a:ext cx="37143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dirty="0" smtClean="0">
                <a:solidFill>
                  <a:srgbClr val="080808"/>
                </a:solidFill>
                <a:latin typeface="mayo-sans"/>
              </a:rPr>
              <a:t> procedure </a:t>
            </a:r>
            <a:r>
              <a:rPr lang="en-US" altLang="en-US" dirty="0">
                <a:solidFill>
                  <a:srgbClr val="080808"/>
                </a:solidFill>
                <a:latin typeface="mayo-sans"/>
              </a:rPr>
              <a:t>to replaces a damaged aortic valve with one made from cow or pig heart tissue (biological tissue valve</a:t>
            </a:r>
            <a:r>
              <a:rPr lang="en-US" altLang="en-US" dirty="0" smtClean="0">
                <a:solidFill>
                  <a:srgbClr val="080808"/>
                </a:solidFill>
                <a:latin typeface="mayo-sans"/>
              </a:rPr>
              <a:t>) using catheter.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lang="en-US" altLang="en-US" dirty="0">
              <a:solidFill>
                <a:srgbClr val="080808"/>
              </a:solidFill>
              <a:latin typeface="mayo-sans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solidFill>
                  <a:srgbClr val="080808"/>
                </a:solidFill>
                <a:latin typeface="mayo-sans"/>
              </a:rPr>
              <a:t> may be an option for people who can't have heart surgery to replace the aortic valve</a:t>
            </a:r>
            <a:r>
              <a:rPr lang="en-US" altLang="en-US" dirty="0" smtClean="0">
                <a:solidFill>
                  <a:srgbClr val="080808"/>
                </a:solidFill>
                <a:latin typeface="mayo-sans"/>
              </a:rPr>
              <a:t>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80808"/>
                </a:solidFill>
                <a:latin typeface="mayo-sans"/>
              </a:rPr>
              <a:t> 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solidFill>
                  <a:srgbClr val="080808"/>
                </a:solidFill>
                <a:latin typeface="mayo-sans"/>
              </a:rPr>
              <a:t> minimally invasive. </a:t>
            </a:r>
          </a:p>
        </p:txBody>
      </p:sp>
    </p:spTree>
    <p:extLst>
      <p:ext uri="{BB962C8B-B14F-4D97-AF65-F5344CB8AC3E}">
        <p14:creationId xmlns:p14="http://schemas.microsoft.com/office/powerpoint/2010/main" val="26927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HEART VALVES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990" t="33308" r="10396" b="36092"/>
          <a:stretch/>
        </p:blipFill>
        <p:spPr>
          <a:xfrm>
            <a:off x="2359152" y="1877694"/>
            <a:ext cx="6329055" cy="44258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68312" y="1103546"/>
            <a:ext cx="4059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sr-Latn-RS" dirty="0" smtClean="0"/>
              <a:t>Semilunar</a:t>
            </a:r>
            <a:r>
              <a:rPr lang="en-US" dirty="0" smtClean="0"/>
              <a:t> (aortic, pulmonary)</a:t>
            </a:r>
            <a:endParaRPr lang="sr-Latn-RS" dirty="0" smtClean="0"/>
          </a:p>
          <a:p>
            <a:r>
              <a:rPr lang="en-US" dirty="0" smtClean="0"/>
              <a:t>- </a:t>
            </a:r>
            <a:r>
              <a:rPr lang="sr-Latn-RS" dirty="0" smtClean="0"/>
              <a:t>Atrioventricular</a:t>
            </a:r>
            <a:r>
              <a:rPr lang="en-US" dirty="0" smtClean="0"/>
              <a:t> (tricuspid, mitral)</a:t>
            </a:r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329183"/>
            <a:ext cx="10058400" cy="1208201"/>
          </a:xfrm>
        </p:spPr>
        <p:txBody>
          <a:bodyPr>
            <a:normAutofit/>
          </a:bodyPr>
          <a:lstStyle/>
          <a:p>
            <a:pPr lvl="0"/>
            <a:r>
              <a:rPr lang="en-US" altLang="en-US" sz="3600" cap="none" dirty="0" err="1">
                <a:solidFill>
                  <a:srgbClr val="080808"/>
                </a:solidFill>
              </a:rPr>
              <a:t>Transcatheter</a:t>
            </a:r>
            <a:r>
              <a:rPr lang="en-US" altLang="en-US" sz="3600" cap="none" dirty="0">
                <a:solidFill>
                  <a:srgbClr val="080808"/>
                </a:solidFill>
              </a:rPr>
              <a:t> aortic valve replacement (TAVR</a:t>
            </a:r>
            <a:r>
              <a:rPr lang="en-US" altLang="en-US" sz="3600" cap="none" dirty="0" smtClean="0">
                <a:solidFill>
                  <a:srgbClr val="080808"/>
                </a:solidFill>
              </a:rPr>
              <a:t>)</a:t>
            </a:r>
            <a:endParaRPr lang="en-US" sz="3600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69848" y="2038538"/>
            <a:ext cx="10058400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lang="en-US" dirty="0" smtClean="0"/>
              <a:t> </a:t>
            </a:r>
            <a:r>
              <a:rPr lang="en-US" sz="1800" dirty="0" smtClean="0"/>
              <a:t>using </a:t>
            </a:r>
            <a:r>
              <a:rPr lang="en-US" sz="1800" dirty="0"/>
              <a:t>one of two </a:t>
            </a:r>
            <a:r>
              <a:rPr lang="en-US" sz="1800" dirty="0" smtClean="0"/>
              <a:t>approaches:</a:t>
            </a:r>
            <a:endParaRPr lang="en-US" sz="1800" dirty="0"/>
          </a:p>
          <a:p>
            <a:pPr lvl="1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sz="1600" dirty="0" smtClean="0"/>
              <a:t>femoral </a:t>
            </a:r>
            <a:r>
              <a:rPr lang="en-US" sz="1600" dirty="0"/>
              <a:t>artery -</a:t>
            </a:r>
            <a:r>
              <a:rPr lang="en-US" sz="1600" dirty="0" smtClean="0"/>
              <a:t> </a:t>
            </a:r>
            <a:r>
              <a:rPr lang="en-US" sz="1600" dirty="0"/>
              <a:t>the </a:t>
            </a:r>
            <a:r>
              <a:rPr lang="en-US" sz="1600" dirty="0" err="1"/>
              <a:t>transfemoral</a:t>
            </a:r>
            <a:r>
              <a:rPr lang="en-US" sz="1600" dirty="0"/>
              <a:t> </a:t>
            </a:r>
            <a:r>
              <a:rPr lang="en-US" sz="1600" dirty="0" smtClean="0"/>
              <a:t>approach</a:t>
            </a:r>
            <a:endParaRPr lang="en-US" sz="1600" dirty="0"/>
          </a:p>
          <a:p>
            <a:pPr lvl="1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sz="1600" dirty="0"/>
              <a:t> </a:t>
            </a:r>
            <a:r>
              <a:rPr lang="sr-Latn-RS" sz="1600" dirty="0" smtClean="0"/>
              <a:t> </a:t>
            </a:r>
            <a:r>
              <a:rPr lang="en-US" sz="1600" dirty="0" smtClean="0"/>
              <a:t>minimally </a:t>
            </a:r>
            <a:r>
              <a:rPr lang="en-US" sz="1600" dirty="0"/>
              <a:t>invasive surgical approach with a small incision in the </a:t>
            </a:r>
            <a:r>
              <a:rPr lang="en-US" sz="1600" dirty="0" smtClean="0"/>
              <a:t>chest</a:t>
            </a:r>
            <a:endParaRPr lang="en-US" altLang="en-US" sz="16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endParaRPr lang="en-US" altLang="en-US" sz="16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 guides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the catheter to the location of the aortic valve </a:t>
            </a: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using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X-ray </a:t>
            </a: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endParaRPr lang="en-US" altLang="en-US" sz="18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 sends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a biologic tissue valve through the catheter and places it in the area of the aortic valve. </a:t>
            </a:r>
            <a:endParaRPr lang="en-US" altLang="en-US" sz="18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endParaRPr lang="en-US" altLang="en-US" sz="18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 balloon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on the catheter tip expands to press the new aortic valve into </a:t>
            </a: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place.</a:t>
            </a:r>
          </a:p>
          <a:p>
            <a:pPr marL="0" lvl="0" indent="0">
              <a:lnSpc>
                <a:spcPct val="100000"/>
              </a:lnSpc>
              <a:buClrTx/>
              <a:buSzTx/>
              <a:buNone/>
            </a:pPr>
            <a:endParaRPr lang="en-US" altLang="en-US" sz="18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 removes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the catheter once the new valve is securely in </a:t>
            </a: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place.</a:t>
            </a: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endParaRPr lang="en-US" altLang="en-US" sz="1800" dirty="0" smtClean="0">
              <a:solidFill>
                <a:srgbClr val="080808"/>
              </a:solidFill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 blood </a:t>
            </a:r>
            <a:r>
              <a:rPr lang="en-US" altLang="en-US" sz="1800" dirty="0">
                <a:solidFill>
                  <a:srgbClr val="080808"/>
                </a:solidFill>
                <a:latin typeface="mayo-sans"/>
              </a:rPr>
              <a:t>pressure, heart rate and rhythm, and breathing are constantly checked</a:t>
            </a:r>
            <a:r>
              <a:rPr lang="en-US" altLang="en-US" sz="1800" dirty="0" smtClean="0">
                <a:solidFill>
                  <a:srgbClr val="080808"/>
                </a:solidFill>
                <a:latin typeface="mayo-sans"/>
              </a:rPr>
              <a:t>.</a:t>
            </a: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rgbClr val="080808"/>
              </a:solidFill>
              <a:effectLst/>
              <a:latin typeface="mayo-sans"/>
            </a:endParaRPr>
          </a:p>
          <a:p>
            <a:pPr lvl="0">
              <a:lnSpc>
                <a:spcPct val="100000"/>
              </a:lnSpc>
              <a:buClrTx/>
              <a:buSzTx/>
              <a:buFont typeface="Wingdings" panose="05000000000000000000" pitchFamily="2" charset="2"/>
              <a:buChar char="q"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rgbClr val="080808"/>
                </a:solidFill>
                <a:effectLst/>
                <a:latin typeface="mayo-sans"/>
              </a:rPr>
              <a:t> recovery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rgbClr val="080808"/>
                </a:solidFill>
                <a:effectLst/>
                <a:latin typeface="mayo-sans"/>
              </a:rPr>
              <a:t> is like after coronary angiography.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rgbClr val="080808"/>
              </a:solidFill>
              <a:effectLst/>
              <a:latin typeface="mayo-san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8057" t="36248" r="39511" b="41143"/>
          <a:stretch/>
        </p:blipFill>
        <p:spPr>
          <a:xfrm>
            <a:off x="8323889" y="1186488"/>
            <a:ext cx="3448879" cy="1033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8057" t="62263" r="39511" b="14456"/>
          <a:stretch/>
        </p:blipFill>
        <p:spPr>
          <a:xfrm>
            <a:off x="8743121" y="2263625"/>
            <a:ext cx="3448879" cy="106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3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en-US" sz="3000" dirty="0" err="1" smtClean="0"/>
              <a:t>SUrgICAL</a:t>
            </a:r>
            <a:r>
              <a:rPr lang="en-US" sz="3000" dirty="0" smtClean="0"/>
              <a:t> </a:t>
            </a:r>
            <a:r>
              <a:rPr lang="sr-Latn-RS" sz="3000" dirty="0" smtClean="0"/>
              <a:t>Aortic valve replacement</a:t>
            </a:r>
            <a:r>
              <a:rPr lang="en-US" sz="3000" dirty="0" smtClean="0"/>
              <a:t> (SAVR)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42" t="33699" r="38935" b="15282"/>
          <a:stretch/>
        </p:blipFill>
        <p:spPr>
          <a:xfrm>
            <a:off x="1197664" y="2183428"/>
            <a:ext cx="7343775" cy="4101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0515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SUrgICAL</a:t>
            </a:r>
            <a:r>
              <a:rPr lang="en-US" sz="3600" dirty="0"/>
              <a:t> </a:t>
            </a:r>
            <a:r>
              <a:rPr lang="sr-Latn-RS" sz="3600" dirty="0"/>
              <a:t>Aortic valve replacement</a:t>
            </a:r>
            <a:r>
              <a:rPr lang="en-US" sz="3600" dirty="0"/>
              <a:t> (SAVR)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</a:t>
            </a:r>
            <a:r>
              <a:rPr lang="en-US" dirty="0" smtClean="0"/>
              <a:t>There </a:t>
            </a:r>
            <a:r>
              <a:rPr lang="en-US" dirty="0"/>
              <a:t>are two main types of new valves:</a:t>
            </a:r>
          </a:p>
          <a:p>
            <a:pPr lvl="1"/>
            <a:r>
              <a:rPr lang="en-US" dirty="0"/>
              <a:t>Mechanical: Made of </a:t>
            </a:r>
            <a:r>
              <a:rPr lang="en-US" dirty="0" smtClean="0"/>
              <a:t>titanium </a:t>
            </a:r>
            <a:r>
              <a:rPr lang="en-US" dirty="0"/>
              <a:t>or </a:t>
            </a:r>
            <a:r>
              <a:rPr lang="en-US" dirty="0" smtClean="0"/>
              <a:t>carbon.</a:t>
            </a:r>
            <a:endParaRPr lang="sr-Latn-RS" dirty="0" smtClean="0"/>
          </a:p>
          <a:p>
            <a:pPr lvl="1"/>
            <a:r>
              <a:rPr lang="en-US" dirty="0" smtClean="0"/>
              <a:t>Biological</a:t>
            </a:r>
            <a:r>
              <a:rPr lang="en-US" dirty="0"/>
              <a:t>: Made of human or animal </a:t>
            </a:r>
            <a:r>
              <a:rPr lang="en-US" dirty="0" smtClean="0"/>
              <a:t>tissue </a:t>
            </a:r>
          </a:p>
          <a:p>
            <a:endParaRPr lang="en-US" dirty="0" smtClean="0"/>
          </a:p>
          <a:p>
            <a:r>
              <a:rPr lang="en-US" dirty="0" smtClean="0"/>
              <a:t>Complications (as any other major surgery): </a:t>
            </a:r>
          </a:p>
          <a:p>
            <a:pPr lvl="1"/>
            <a:r>
              <a:rPr lang="en-US" dirty="0" smtClean="0"/>
              <a:t>bleeding</a:t>
            </a:r>
            <a:r>
              <a:rPr lang="en-US" dirty="0"/>
              <a:t>, </a:t>
            </a:r>
            <a:endParaRPr lang="en-US" dirty="0" smtClean="0"/>
          </a:p>
          <a:p>
            <a:pPr lvl="1"/>
            <a:r>
              <a:rPr lang="en-US" dirty="0" smtClean="0"/>
              <a:t>infection</a:t>
            </a:r>
            <a:r>
              <a:rPr lang="en-US" dirty="0"/>
              <a:t>, </a:t>
            </a:r>
            <a:endParaRPr lang="en-US" dirty="0" smtClean="0"/>
          </a:p>
          <a:p>
            <a:pPr lvl="1"/>
            <a:r>
              <a:rPr lang="en-US" dirty="0" smtClean="0"/>
              <a:t>heart </a:t>
            </a:r>
            <a:r>
              <a:rPr lang="en-US" dirty="0"/>
              <a:t>rhythm </a:t>
            </a:r>
            <a:r>
              <a:rPr lang="en-US" dirty="0" smtClean="0"/>
              <a:t>abnormalities, </a:t>
            </a:r>
            <a:endParaRPr lang="en-US" dirty="0"/>
          </a:p>
          <a:p>
            <a:pPr lvl="1"/>
            <a:r>
              <a:rPr lang="en-US" dirty="0" smtClean="0"/>
              <a:t>stroke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04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152" t="15670" r="28323" b="7999"/>
          <a:stretch/>
        </p:blipFill>
        <p:spPr>
          <a:xfrm>
            <a:off x="1839102" y="502920"/>
            <a:ext cx="8100426" cy="574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73">
            <a:extLst>
              <a:ext uri="{FF2B5EF4-FFF2-40B4-BE49-F238E27FC236}">
                <a16:creationId xmlns:a16="http://schemas.microsoft.com/office/drawing/2014/main" id="{394210FF-8AAB-45A1-8435-4FB84003BAA4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5138" r="14052" b="10834"/>
          <a:stretch/>
        </p:blipFill>
        <p:spPr>
          <a:xfrm>
            <a:off x="504825" y="295274"/>
            <a:ext cx="10328147" cy="612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4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4">
            <a:extLst>
              <a:ext uri="{FF2B5EF4-FFF2-40B4-BE49-F238E27FC236}">
                <a16:creationId xmlns:a16="http://schemas.microsoft.com/office/drawing/2014/main" id="{FC3AE8FE-91AA-48A0-90B0-DD4AC489677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17083" r="9286" b="10317"/>
          <a:stretch/>
        </p:blipFill>
        <p:spPr>
          <a:xfrm>
            <a:off x="797831" y="619126"/>
            <a:ext cx="1078554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09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AORTIC VALVE REGURGITATION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830" y="2822712"/>
            <a:ext cx="5026152" cy="3240157"/>
          </a:xfrm>
        </p:spPr>
        <p:txBody>
          <a:bodyPr/>
          <a:lstStyle/>
          <a:p>
            <a:r>
              <a:rPr lang="en-US" altLang="en-US" dirty="0"/>
              <a:t>Destruction and shriveling of the </a:t>
            </a:r>
            <a:r>
              <a:rPr lang="en-US" altLang="en-US" dirty="0" err="1"/>
              <a:t>Ao</a:t>
            </a:r>
            <a:r>
              <a:rPr lang="en-US" altLang="en-US" dirty="0"/>
              <a:t> valves that make it </a:t>
            </a:r>
            <a:r>
              <a:rPr lang="sr-Latn-RS" altLang="en-US" dirty="0" smtClean="0"/>
              <a:t>i</a:t>
            </a:r>
            <a:r>
              <a:rPr lang="en-US" dirty="0" err="1" smtClean="0"/>
              <a:t>nadequate</a:t>
            </a:r>
            <a:r>
              <a:rPr lang="en-US" dirty="0" smtClean="0"/>
              <a:t> closure of the aortic  valve leaflets leading to abnormal retrograde flow of blood through the aortic valve during cardiac diastole.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8818" t="23587" r="29484" b="25761"/>
          <a:stretch/>
        </p:blipFill>
        <p:spPr>
          <a:xfrm>
            <a:off x="5943599" y="2012078"/>
            <a:ext cx="5903844" cy="40340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7175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AORTIC VALVE REGURGITATION</a:t>
            </a:r>
            <a:br>
              <a:rPr lang="en-US" sz="3600" dirty="0" smtClean="0"/>
            </a:br>
            <a:r>
              <a:rPr lang="sr-Latn-RS" sz="3600" dirty="0"/>
              <a:t>Etiology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526542"/>
          </a:xfrm>
        </p:spPr>
        <p:txBody>
          <a:bodyPr/>
          <a:lstStyle/>
          <a:p>
            <a:r>
              <a:rPr lang="en-US" b="1" dirty="0"/>
              <a:t>degenerative aortic regurgitation</a:t>
            </a:r>
            <a:r>
              <a:rPr lang="en-US" dirty="0"/>
              <a:t> (the most common in high-income countries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/>
          <a:srcRect l="22844" t="28527" r="24256" b="32915"/>
          <a:stretch/>
        </p:blipFill>
        <p:spPr>
          <a:xfrm>
            <a:off x="1333500" y="2838449"/>
            <a:ext cx="8967441" cy="36766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929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AORTIC VALVE REGURGITATION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sr-Latn-RS" sz="3000" dirty="0" smtClean="0"/>
              <a:t>pathophysiology</a:t>
            </a:r>
            <a:endParaRPr lang="en-US" sz="3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136" t="47744" r="43563" b="13248"/>
          <a:stretch/>
        </p:blipFill>
        <p:spPr>
          <a:xfrm>
            <a:off x="1839153" y="1989200"/>
            <a:ext cx="7629259" cy="44877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9670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A</a:t>
            </a:r>
            <a:r>
              <a:rPr lang="en-US" dirty="0" smtClean="0"/>
              <a:t>symptomatic </a:t>
            </a:r>
            <a:r>
              <a:rPr lang="en-US" dirty="0"/>
              <a:t>for a long period of time early in </a:t>
            </a:r>
            <a:r>
              <a:rPr lang="en-US" dirty="0" smtClean="0"/>
              <a:t>disease</a:t>
            </a:r>
            <a:endParaRPr lang="en-US" b="1" dirty="0"/>
          </a:p>
          <a:p>
            <a:r>
              <a:rPr lang="en-US" b="1" dirty="0" smtClean="0"/>
              <a:t>Palpitations</a:t>
            </a:r>
            <a:r>
              <a:rPr lang="en-US" dirty="0" smtClean="0"/>
              <a:t> (initial symptom due to </a:t>
            </a:r>
            <a:r>
              <a:rPr lang="en-US" dirty="0" err="1" smtClean="0"/>
              <a:t>vigrous</a:t>
            </a:r>
            <a:r>
              <a:rPr lang="en-US" dirty="0" smtClean="0"/>
              <a:t> contraction of volume overload LV)</a:t>
            </a:r>
            <a:endParaRPr lang="en-US" dirty="0"/>
          </a:p>
          <a:p>
            <a:r>
              <a:rPr lang="en-US" b="1" dirty="0" smtClean="0"/>
              <a:t>Angina</a:t>
            </a:r>
            <a:r>
              <a:rPr lang="en-US" dirty="0" smtClean="0"/>
              <a:t> (</a:t>
            </a:r>
            <a:r>
              <a:rPr lang="en-US" dirty="0"/>
              <a:t>low diastolic pressures in severe aortic regurgitation compromise coronary filling and the </a:t>
            </a:r>
            <a:r>
              <a:rPr lang="en-US" dirty="0" smtClean="0"/>
              <a:t>left ventricle hypertrophy </a:t>
            </a:r>
            <a:r>
              <a:rPr lang="en-US" dirty="0"/>
              <a:t>results in increased oxygen demand</a:t>
            </a:r>
            <a:r>
              <a:rPr lang="en-US" dirty="0" smtClean="0"/>
              <a:t>.)</a:t>
            </a:r>
            <a:endParaRPr lang="en-US" dirty="0"/>
          </a:p>
          <a:p>
            <a:r>
              <a:rPr lang="en-US" b="1" dirty="0" err="1" smtClean="0"/>
              <a:t>Dyspnoea</a:t>
            </a:r>
            <a:r>
              <a:rPr lang="en-US" dirty="0" smtClean="0"/>
              <a:t> (initially on exertion)</a:t>
            </a:r>
          </a:p>
          <a:p>
            <a:r>
              <a:rPr lang="en-US" dirty="0"/>
              <a:t>F</a:t>
            </a:r>
            <a:r>
              <a:rPr lang="en-US" dirty="0" smtClean="0"/>
              <a:t>atigue</a:t>
            </a:r>
            <a:r>
              <a:rPr lang="en-US" dirty="0"/>
              <a:t>, </a:t>
            </a:r>
            <a:r>
              <a:rPr lang="en-US" dirty="0" smtClean="0"/>
              <a:t>weakness</a:t>
            </a:r>
          </a:p>
          <a:p>
            <a:r>
              <a:rPr lang="en-US" dirty="0"/>
              <a:t>Almost all patients with significant </a:t>
            </a:r>
            <a:r>
              <a:rPr lang="en-US" b="1" dirty="0"/>
              <a:t>acute aortic regurgitation are symptomatic</a:t>
            </a:r>
            <a:r>
              <a:rPr lang="en-US" dirty="0"/>
              <a:t>, </a:t>
            </a:r>
            <a:r>
              <a:rPr lang="en-US" dirty="0" smtClean="0"/>
              <a:t>(symptoms </a:t>
            </a:r>
            <a:r>
              <a:rPr lang="en-US" dirty="0"/>
              <a:t>of acute left heart failure </a:t>
            </a:r>
            <a:r>
              <a:rPr lang="en-US" dirty="0" smtClean="0"/>
              <a:t>and </a:t>
            </a:r>
            <a:r>
              <a:rPr lang="en-US" dirty="0"/>
              <a:t>include severe dyspnea even at rest, </a:t>
            </a:r>
            <a:r>
              <a:rPr lang="en-US" dirty="0" smtClean="0"/>
              <a:t>orthopnea. </a:t>
            </a:r>
            <a:r>
              <a:rPr lang="en-US" dirty="0"/>
              <a:t>Hypotension and shock may </a:t>
            </a:r>
            <a:r>
              <a:rPr lang="en-US" dirty="0" smtClean="0"/>
              <a:t>occur).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/>
              <a:t>REGURGITATION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sr-Latn-RS" sz="3000" dirty="0"/>
              <a:t>SyMPTOMS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3607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HEART VALVES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8071" t="26413" r="9552" b="27718"/>
          <a:stretch/>
        </p:blipFill>
        <p:spPr>
          <a:xfrm>
            <a:off x="6414554" y="1054508"/>
            <a:ext cx="4713694" cy="54349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2215" t="27718" r="48092" b="33587"/>
          <a:stretch/>
        </p:blipFill>
        <p:spPr>
          <a:xfrm>
            <a:off x="950579" y="2259746"/>
            <a:ext cx="5148469" cy="37741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4464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 smtClean="0"/>
              <a:t>REGURGITATION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PHYSICAL EXAMINATION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515600" cy="4050792"/>
          </a:xfrm>
        </p:spPr>
        <p:txBody>
          <a:bodyPr>
            <a:normAutofit fontScale="92500" lnSpcReduction="10000"/>
          </a:bodyPr>
          <a:lstStyle/>
          <a:p>
            <a:endParaRPr lang="sr-Latn-RS" dirty="0" smtClean="0"/>
          </a:p>
          <a:p>
            <a:pPr marL="182880" lvl="1">
              <a:spcBef>
                <a:spcPts val="1200"/>
              </a:spcBef>
              <a:spcAft>
                <a:spcPts val="0"/>
              </a:spcAft>
            </a:pPr>
            <a:r>
              <a:rPr lang="sr-Latn-RS" b="1" dirty="0" smtClean="0"/>
              <a:t>Heart murmur</a:t>
            </a:r>
            <a:r>
              <a:rPr lang="en-US" b="1" dirty="0" smtClean="0"/>
              <a:t> </a:t>
            </a:r>
            <a:r>
              <a:rPr lang="en-US" dirty="0"/>
              <a:t>(sitting and leaning forward</a:t>
            </a:r>
            <a:r>
              <a:rPr lang="en-US" dirty="0" smtClean="0"/>
              <a:t>) – </a:t>
            </a:r>
            <a:r>
              <a:rPr lang="en-US" b="1" dirty="0" smtClean="0"/>
              <a:t>Cole-Cecil murmur</a:t>
            </a:r>
            <a:endParaRPr lang="sr-Latn-RS" b="1" dirty="0" smtClean="0"/>
          </a:p>
          <a:p>
            <a:pPr lvl="1"/>
            <a:r>
              <a:rPr lang="en-US" dirty="0" smtClean="0"/>
              <a:t>Early </a:t>
            </a:r>
            <a:r>
              <a:rPr lang="en-US" dirty="0" err="1"/>
              <a:t>d</a:t>
            </a:r>
            <a:r>
              <a:rPr lang="en-US" dirty="0" err="1" smtClean="0"/>
              <a:t>ia</a:t>
            </a:r>
            <a:r>
              <a:rPr lang="sr-Latn-RS" dirty="0" smtClean="0"/>
              <a:t>stolic</a:t>
            </a:r>
            <a:r>
              <a:rPr lang="en-US" dirty="0"/>
              <a:t>, on end </a:t>
            </a:r>
            <a:r>
              <a:rPr lang="en-US" dirty="0" smtClean="0"/>
              <a:t>expiration</a:t>
            </a:r>
            <a:endParaRPr lang="sr-Latn-RS" dirty="0" smtClean="0"/>
          </a:p>
          <a:p>
            <a:pPr lvl="1"/>
            <a:r>
              <a:rPr lang="en-US" dirty="0"/>
              <a:t>D</a:t>
            </a:r>
            <a:r>
              <a:rPr lang="sr-Latn-RS" dirty="0" smtClean="0"/>
              <a:t>ecrescendo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oft</a:t>
            </a:r>
            <a:r>
              <a:rPr lang="en-US" dirty="0"/>
              <a:t>, </a:t>
            </a:r>
            <a:r>
              <a:rPr lang="en-US" dirty="0" smtClean="0"/>
              <a:t>high-pitched</a:t>
            </a:r>
          </a:p>
          <a:p>
            <a:pPr lvl="1"/>
            <a:r>
              <a:rPr lang="en-US" dirty="0" smtClean="0"/>
              <a:t>Left </a:t>
            </a:r>
            <a:r>
              <a:rPr lang="en-US" dirty="0"/>
              <a:t>3th </a:t>
            </a:r>
            <a:r>
              <a:rPr lang="sr-Latn-RS" dirty="0"/>
              <a:t>intercostal space</a:t>
            </a:r>
            <a:endParaRPr lang="en-US" dirty="0"/>
          </a:p>
          <a:p>
            <a:pPr lvl="1"/>
            <a:r>
              <a:rPr lang="en-US" dirty="0"/>
              <a:t>Crouch amplifies </a:t>
            </a:r>
            <a:r>
              <a:rPr lang="en-US" dirty="0" smtClean="0"/>
              <a:t>murmur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point of maximal impulse </a:t>
            </a:r>
            <a:r>
              <a:rPr lang="en-US" dirty="0" smtClean="0"/>
              <a:t>on the thorax is </a:t>
            </a:r>
            <a:r>
              <a:rPr lang="en-US" dirty="0"/>
              <a:t>displaced laterally and caudally due to LV dilation and hypertrophy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Systolic </a:t>
            </a:r>
            <a:r>
              <a:rPr lang="en-US" b="1" dirty="0"/>
              <a:t>ejection murmur </a:t>
            </a:r>
            <a:r>
              <a:rPr lang="en-US" dirty="0"/>
              <a:t>may be present at the right upper sternal border simply due to the large stroke volume passing through the aortic valve with each LV systolic contraction. </a:t>
            </a:r>
            <a:endParaRPr lang="en-US" dirty="0" smtClean="0"/>
          </a:p>
          <a:p>
            <a:r>
              <a:rPr lang="en-US" b="1" dirty="0" smtClean="0"/>
              <a:t>Austin-Flint murmur </a:t>
            </a:r>
            <a:r>
              <a:rPr lang="en-US" dirty="0"/>
              <a:t>-</a:t>
            </a:r>
            <a:r>
              <a:rPr lang="en-US" dirty="0" smtClean="0"/>
              <a:t> </a:t>
            </a:r>
            <a:r>
              <a:rPr lang="en-US" dirty="0"/>
              <a:t>rumbling diastolic murmur best heard at the </a:t>
            </a:r>
            <a:r>
              <a:rPr lang="en-US" dirty="0" smtClean="0"/>
              <a:t>apex (result </a:t>
            </a:r>
            <a:r>
              <a:rPr lang="en-US" dirty="0"/>
              <a:t>of the vibration of the anterior leaflet of the mitral valve due to the </a:t>
            </a:r>
            <a:r>
              <a:rPr lang="en-US" dirty="0" err="1"/>
              <a:t>regurgitant</a:t>
            </a:r>
            <a:r>
              <a:rPr lang="en-US" dirty="0"/>
              <a:t> jets from the </a:t>
            </a:r>
            <a:r>
              <a:rPr lang="en-US" dirty="0" smtClean="0"/>
              <a:t>aorta).</a:t>
            </a:r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01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172718"/>
          </a:xfrm>
        </p:spPr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/>
              <a:t>REGURGITATION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sr-Latn-RS" sz="3000" dirty="0"/>
              <a:t>PHYSICAL EXAMINATION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800225"/>
            <a:ext cx="10058400" cy="4800599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Corrigan’s </a:t>
            </a:r>
            <a:r>
              <a:rPr lang="en-US" b="1" dirty="0" smtClean="0"/>
              <a:t>pulse (Water </a:t>
            </a:r>
            <a:r>
              <a:rPr lang="en-US" b="1" dirty="0"/>
              <a:t>hummer </a:t>
            </a:r>
            <a:r>
              <a:rPr lang="en-US" b="1" dirty="0" smtClean="0"/>
              <a:t>pulse</a:t>
            </a:r>
            <a:r>
              <a:rPr lang="en-US" dirty="0" smtClean="0"/>
              <a:t>) </a:t>
            </a:r>
            <a:r>
              <a:rPr lang="en-US" dirty="0"/>
              <a:t>rapidly increasing and subsequently collapsing</a:t>
            </a:r>
            <a:endParaRPr lang="sr-Latn-RS" dirty="0"/>
          </a:p>
          <a:p>
            <a:r>
              <a:rPr lang="en-US" b="1" dirty="0" smtClean="0"/>
              <a:t>De </a:t>
            </a:r>
            <a:r>
              <a:rPr lang="en-US" b="1" dirty="0"/>
              <a:t>Musset’s sign:</a:t>
            </a:r>
            <a:r>
              <a:rPr lang="en-US" dirty="0"/>
              <a:t> Bobbing of the head with each heartbeat (like a bird walking)</a:t>
            </a:r>
          </a:p>
          <a:p>
            <a:r>
              <a:rPr lang="en-US" b="1" dirty="0"/>
              <a:t>Muller’s sign:</a:t>
            </a:r>
            <a:r>
              <a:rPr lang="en-US" dirty="0"/>
              <a:t> Visible pulsations of the uvula</a:t>
            </a:r>
          </a:p>
          <a:p>
            <a:r>
              <a:rPr lang="en-US" b="1" dirty="0" err="1"/>
              <a:t>Quincke’s</a:t>
            </a:r>
            <a:r>
              <a:rPr lang="en-US" b="1" dirty="0"/>
              <a:t> sign: </a:t>
            </a:r>
            <a:r>
              <a:rPr lang="en-US" dirty="0"/>
              <a:t>Capillary pulsations seen on light compression of the nail bed</a:t>
            </a:r>
          </a:p>
          <a:p>
            <a:r>
              <a:rPr lang="en-US" b="1" dirty="0" err="1"/>
              <a:t>Traube’s</a:t>
            </a:r>
            <a:r>
              <a:rPr lang="en-US" b="1" dirty="0"/>
              <a:t> sign: </a:t>
            </a:r>
            <a:r>
              <a:rPr lang="en-US" dirty="0"/>
              <a:t>Systolic and diastolic sounds heard over the femoral artery (“pistol shots”)</a:t>
            </a:r>
          </a:p>
          <a:p>
            <a:r>
              <a:rPr lang="en-US" b="1" dirty="0" err="1"/>
              <a:t>Duroziez’s</a:t>
            </a:r>
            <a:r>
              <a:rPr lang="en-US" b="1" dirty="0"/>
              <a:t> sign: </a:t>
            </a:r>
            <a:r>
              <a:rPr lang="en-US" dirty="0"/>
              <a:t>Gradual pressure over the femoral artery leads to a systolic and diastolic bruit</a:t>
            </a:r>
          </a:p>
          <a:p>
            <a:r>
              <a:rPr lang="en-US" b="1" dirty="0"/>
              <a:t>Hill’s sign:</a:t>
            </a:r>
            <a:r>
              <a:rPr lang="en-US" dirty="0"/>
              <a:t> Popliteal systolic blood pressure exceeding brachial systolic blood pressure by ≥ 60 mmHg (most sensitive sign for aortic regurgitation)</a:t>
            </a:r>
          </a:p>
          <a:p>
            <a:r>
              <a:rPr lang="en-US" b="1" dirty="0"/>
              <a:t>Shelly’s sign: </a:t>
            </a:r>
            <a:r>
              <a:rPr lang="en-US" dirty="0"/>
              <a:t>Pulsation of the cervix</a:t>
            </a:r>
          </a:p>
          <a:p>
            <a:r>
              <a:rPr lang="en-US" b="1" dirty="0" err="1"/>
              <a:t>Rosenbach’s</a:t>
            </a:r>
            <a:r>
              <a:rPr lang="en-US" b="1" dirty="0"/>
              <a:t> sign:</a:t>
            </a:r>
            <a:r>
              <a:rPr lang="en-US" dirty="0"/>
              <a:t> Hepatic pulsations</a:t>
            </a:r>
          </a:p>
          <a:p>
            <a:r>
              <a:rPr lang="en-US" b="1" dirty="0"/>
              <a:t>Becker’s sign: </a:t>
            </a:r>
            <a:r>
              <a:rPr lang="en-US" dirty="0"/>
              <a:t>Visible pulsation of the retinal arterioles</a:t>
            </a:r>
          </a:p>
          <a:p>
            <a:r>
              <a:rPr lang="en-US" b="1" dirty="0"/>
              <a:t>Gerhardt’s sign </a:t>
            </a:r>
            <a:r>
              <a:rPr lang="en-US" b="1" dirty="0" smtClean="0"/>
              <a:t>:</a:t>
            </a:r>
            <a:r>
              <a:rPr lang="en-US" b="1" dirty="0"/>
              <a:t> </a:t>
            </a:r>
            <a:r>
              <a:rPr lang="en-US" dirty="0"/>
              <a:t>Pulsation of the spleen in the presence of splenomegaly</a:t>
            </a:r>
          </a:p>
          <a:p>
            <a:r>
              <a:rPr lang="en-US" b="1" dirty="0"/>
              <a:t>Mayne’s sign: </a:t>
            </a:r>
            <a:r>
              <a:rPr lang="en-US" dirty="0"/>
              <a:t>A decrease in diastolic blood pressure of 15 mmHg when the arm is held above the head (very non-specific)</a:t>
            </a:r>
          </a:p>
          <a:p>
            <a:r>
              <a:rPr lang="en-US" b="1" dirty="0" err="1"/>
              <a:t>Landolfi’s</a:t>
            </a:r>
            <a:r>
              <a:rPr lang="en-US" b="1" dirty="0"/>
              <a:t> sign: </a:t>
            </a:r>
            <a:r>
              <a:rPr lang="en-US" dirty="0"/>
              <a:t>Systolic contraction and diastolic dilation of the </a:t>
            </a:r>
            <a:r>
              <a:rPr lang="en-US" dirty="0" smtClean="0"/>
              <a:t>pupil</a:t>
            </a:r>
          </a:p>
        </p:txBody>
      </p:sp>
      <p:sp>
        <p:nvSpPr>
          <p:cNvPr id="4" name="Rectangle 3"/>
          <p:cNvSpPr/>
          <p:nvPr/>
        </p:nvSpPr>
        <p:spPr>
          <a:xfrm rot="19813554">
            <a:off x="2428875" y="3076575"/>
            <a:ext cx="5362575" cy="14001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Absent in </a:t>
            </a:r>
            <a:r>
              <a:rPr lang="en-US" b="1" dirty="0" smtClean="0"/>
              <a:t>acute</a:t>
            </a:r>
            <a:r>
              <a:rPr lang="en-US" dirty="0" smtClean="0"/>
              <a:t> aortic regurgitation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STENOSIS</a:t>
            </a:r>
            <a:br>
              <a:rPr lang="sr-Latn-RS" sz="3600" dirty="0" smtClean="0"/>
            </a:br>
            <a:r>
              <a:rPr lang="sr-Latn-RS" sz="3000" dirty="0" smtClean="0"/>
              <a:t>ELECTROCARDIOGRA</a:t>
            </a:r>
            <a:r>
              <a:rPr lang="en-US" sz="3000" dirty="0" err="1" smtClean="0"/>
              <a:t>phy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20240"/>
            <a:ext cx="3831336" cy="4050792"/>
          </a:xfrm>
        </p:spPr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r>
              <a:rPr lang="en-US" dirty="0" smtClean="0"/>
              <a:t>Chronic AR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Acute AR (aortic dissection)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9487" t="26467" r="22938" b="40332"/>
          <a:stretch/>
        </p:blipFill>
        <p:spPr>
          <a:xfrm>
            <a:off x="5047488" y="1720358"/>
            <a:ext cx="6729984" cy="22252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165" t="19000" r="40023" b="18801"/>
          <a:stretch/>
        </p:blipFill>
        <p:spPr>
          <a:xfrm>
            <a:off x="5047488" y="4146804"/>
            <a:ext cx="6729984" cy="21638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1256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</a:t>
            </a:r>
            <a:r>
              <a:rPr lang="en-US" sz="3600" dirty="0" smtClean="0"/>
              <a:t>REGURGITATION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x ray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38528"/>
            <a:ext cx="4778502" cy="4315968"/>
          </a:xfrm>
        </p:spPr>
        <p:txBody>
          <a:bodyPr>
            <a:normAutofit/>
          </a:bodyPr>
          <a:lstStyle/>
          <a:p>
            <a:endParaRPr lang="sr-Latn-R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Enlarged left ventricle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Can be found: 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aortic dilatation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widened mediastinum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pulmonary congestion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prominent aortic root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aortic valve calcification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018" t="38600" r="72107" b="21600"/>
          <a:stretch/>
        </p:blipFill>
        <p:spPr>
          <a:xfrm>
            <a:off x="6903720" y="1417320"/>
            <a:ext cx="4882620" cy="46725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1640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/>
              <a:t>REGURGITATION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en-US" sz="3000" dirty="0"/>
              <a:t>transthoracic </a:t>
            </a:r>
            <a:r>
              <a:rPr lang="sr-Latn-RS" sz="3000" dirty="0"/>
              <a:t>ECHOCARDIOGRA</a:t>
            </a:r>
            <a:r>
              <a:rPr lang="en-US" sz="3000" dirty="0" err="1"/>
              <a:t>phy</a:t>
            </a:r>
            <a:r>
              <a:rPr lang="en-US" sz="3000" dirty="0"/>
              <a:t> (TTE</a:t>
            </a:r>
            <a:r>
              <a:rPr lang="en-US" sz="3000" dirty="0" smtClean="0"/>
              <a:t>)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4910328" cy="4050792"/>
          </a:xfrm>
        </p:spPr>
        <p:txBody>
          <a:bodyPr/>
          <a:lstStyle/>
          <a:p>
            <a:r>
              <a:rPr lang="en-US" dirty="0" smtClean="0"/>
              <a:t>The preferred </a:t>
            </a:r>
            <a:r>
              <a:rPr lang="en-US" dirty="0"/>
              <a:t>diagnostic </a:t>
            </a:r>
            <a:r>
              <a:rPr lang="en-US" dirty="0" smtClean="0"/>
              <a:t>modality. </a:t>
            </a:r>
          </a:p>
          <a:p>
            <a:endParaRPr lang="sr-Latn-RS" dirty="0" smtClean="0"/>
          </a:p>
          <a:p>
            <a:r>
              <a:rPr lang="en-US" dirty="0" smtClean="0"/>
              <a:t>Almost </a:t>
            </a:r>
            <a:r>
              <a:rPr lang="en-US" dirty="0"/>
              <a:t>100% sensitive and specific for the detection of aortic </a:t>
            </a:r>
            <a:r>
              <a:rPr lang="en-US" dirty="0" smtClean="0"/>
              <a:t>regurgitation</a:t>
            </a:r>
            <a:r>
              <a:rPr lang="en-US" dirty="0"/>
              <a:t>.</a:t>
            </a:r>
            <a:endParaRPr lang="en-US" dirty="0" smtClean="0"/>
          </a:p>
          <a:p>
            <a:endParaRPr lang="sr-Latn-RS" dirty="0" smtClean="0"/>
          </a:p>
          <a:p>
            <a:r>
              <a:rPr lang="en-US" dirty="0" smtClean="0"/>
              <a:t>Crucial </a:t>
            </a:r>
            <a:r>
              <a:rPr lang="en-US" dirty="0"/>
              <a:t>in determining etiology and estimating severity.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687" t="25633" r="48762" b="25567"/>
          <a:stretch/>
        </p:blipFill>
        <p:spPr>
          <a:xfrm>
            <a:off x="6437376" y="2002536"/>
            <a:ext cx="4782312" cy="46426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746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/>
              <a:t>REGURGITATION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en-US" sz="3000" dirty="0"/>
              <a:t>transthoracic </a:t>
            </a:r>
            <a:r>
              <a:rPr lang="sr-Latn-RS" sz="3000" dirty="0"/>
              <a:t>ECHOCARDIOGRA</a:t>
            </a:r>
            <a:r>
              <a:rPr lang="en-US" sz="3000" dirty="0" err="1"/>
              <a:t>phy</a:t>
            </a:r>
            <a:r>
              <a:rPr lang="en-US" sz="3000" dirty="0"/>
              <a:t> (TTE</a:t>
            </a:r>
            <a:r>
              <a:rPr lang="en-US" sz="3000" dirty="0" smtClean="0"/>
              <a:t>)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5119" t="28819" r="39431" b="7582"/>
          <a:stretch/>
        </p:blipFill>
        <p:spPr>
          <a:xfrm>
            <a:off x="3033903" y="1828800"/>
            <a:ext cx="6130290" cy="48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3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AORTIC VALVE </a:t>
            </a:r>
            <a:r>
              <a:rPr lang="en-US" sz="3600" dirty="0"/>
              <a:t>REGURGITATION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other diagnostic tests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660904"/>
            <a:ext cx="10058400" cy="3511296"/>
          </a:xfrm>
        </p:spPr>
        <p:txBody>
          <a:bodyPr/>
          <a:lstStyle/>
          <a:p>
            <a:r>
              <a:rPr lang="sr-Latn-RS" b="1" dirty="0" smtClean="0"/>
              <a:t>Computed tomography</a:t>
            </a:r>
            <a:r>
              <a:rPr lang="en-US" b="1" dirty="0" smtClean="0"/>
              <a:t> </a:t>
            </a:r>
            <a:r>
              <a:rPr lang="en-US" dirty="0" smtClean="0"/>
              <a:t>(in case of dilated aorta)</a:t>
            </a:r>
            <a:endParaRPr lang="sr-Latn-RS" dirty="0" smtClean="0"/>
          </a:p>
          <a:p>
            <a:endParaRPr lang="en-US" dirty="0" smtClean="0"/>
          </a:p>
          <a:p>
            <a:r>
              <a:rPr lang="en-US" b="1" dirty="0" smtClean="0"/>
              <a:t>Cardiac MR </a:t>
            </a:r>
            <a:r>
              <a:rPr lang="en-US" dirty="0" smtClean="0"/>
              <a:t>(inadequate vi</a:t>
            </a:r>
            <a:r>
              <a:rPr lang="sr-Latn-RS" dirty="0" smtClean="0"/>
              <a:t>z</a:t>
            </a:r>
            <a:r>
              <a:rPr lang="en-US" dirty="0" err="1" smtClean="0"/>
              <a:t>ualization</a:t>
            </a:r>
            <a:r>
              <a:rPr lang="sr-Latn-RS" dirty="0" smtClean="0"/>
              <a:t> by TTE</a:t>
            </a:r>
            <a:r>
              <a:rPr lang="en-US" dirty="0" smtClean="0"/>
              <a:t>)</a:t>
            </a:r>
            <a:endParaRPr lang="sr-Latn-RS" dirty="0" smtClean="0"/>
          </a:p>
          <a:p>
            <a:endParaRPr lang="en-US" dirty="0" smtClean="0"/>
          </a:p>
          <a:p>
            <a:r>
              <a:rPr lang="sr-Latn-RS" b="1" dirty="0" smtClean="0"/>
              <a:t>Left ventricle catheterization</a:t>
            </a:r>
            <a:r>
              <a:rPr lang="en-US" b="1" dirty="0" smtClean="0"/>
              <a:t> </a:t>
            </a:r>
            <a:r>
              <a:rPr lang="en-US" dirty="0" smtClean="0"/>
              <a:t>(preoperative)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9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</a:t>
            </a:r>
            <a:r>
              <a:rPr lang="en-US" sz="3600" dirty="0"/>
              <a:t>REGURGITATION</a:t>
            </a:r>
            <a:r>
              <a:rPr lang="sr-Latn-RS" sz="3600" dirty="0" smtClean="0"/>
              <a:t> </a:t>
            </a:r>
            <a:br>
              <a:rPr lang="sr-Latn-RS" sz="3600" dirty="0" smtClean="0"/>
            </a:br>
            <a:r>
              <a:rPr lang="sr-Latn-RS" sz="3000" dirty="0" smtClean="0"/>
              <a:t>TREATMENT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/>
              <a:t>Medical</a:t>
            </a:r>
            <a:r>
              <a:rPr lang="sr-Latn-RS" dirty="0" smtClean="0"/>
              <a:t>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ACE inhibitors, </a:t>
            </a:r>
            <a:r>
              <a:rPr lang="en-US" dirty="0" err="1" smtClean="0"/>
              <a:t>vasodilatators</a:t>
            </a:r>
            <a:r>
              <a:rPr lang="en-US" dirty="0" smtClean="0"/>
              <a:t>, beta blockers (in case of heart rhythm disorders)</a:t>
            </a:r>
            <a:endParaRPr lang="en-US" dirty="0"/>
          </a:p>
          <a:p>
            <a:pPr lvl="1"/>
            <a:r>
              <a:rPr lang="en-US" dirty="0" smtClean="0"/>
              <a:t>Treatment </a:t>
            </a:r>
            <a:r>
              <a:rPr lang="sr-Latn-RS" dirty="0" smtClean="0"/>
              <a:t>comorbidities</a:t>
            </a:r>
          </a:p>
          <a:p>
            <a:pPr marL="274320" lvl="1" indent="0">
              <a:buNone/>
            </a:pPr>
            <a:endParaRPr lang="sr-Latn-RS" dirty="0" smtClean="0"/>
          </a:p>
          <a:p>
            <a:r>
              <a:rPr lang="en-US" b="1" dirty="0" smtClean="0"/>
              <a:t>Surgical aortic valve replacement </a:t>
            </a:r>
            <a:r>
              <a:rPr lang="en-US" dirty="0" smtClean="0"/>
              <a:t>(end</a:t>
            </a:r>
            <a:r>
              <a:rPr lang="sr-Latn-RS" dirty="0" smtClean="0"/>
              <a:t>-</a:t>
            </a:r>
            <a:r>
              <a:rPr lang="en-US" dirty="0" smtClean="0"/>
              <a:t>systolic diameter </a:t>
            </a:r>
            <a:r>
              <a:rPr lang="sr-Latn-RS" dirty="0" smtClean="0"/>
              <a:t>&gt;5cm or symptoms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9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3264408" cy="1609344"/>
          </a:xfrm>
        </p:spPr>
        <p:txBody>
          <a:bodyPr>
            <a:normAutofit/>
          </a:bodyPr>
          <a:lstStyle/>
          <a:p>
            <a:r>
              <a:rPr lang="sr-Latn-RS" sz="3600" dirty="0" smtClean="0"/>
              <a:t>MITRAL VALVE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2199132"/>
            <a:ext cx="10552176" cy="4430268"/>
          </a:xfrm>
        </p:spPr>
        <p:txBody>
          <a:bodyPr>
            <a:normAutofit fontScale="92500" lnSpcReduction="10000"/>
          </a:bodyPr>
          <a:lstStyle/>
          <a:p>
            <a:endParaRPr lang="sr-Latn-RS" dirty="0" smtClean="0"/>
          </a:p>
          <a:p>
            <a:r>
              <a:rPr lang="en-US" b="1" dirty="0"/>
              <a:t>Mitral annulus:</a:t>
            </a:r>
            <a:r>
              <a:rPr lang="en-US" dirty="0"/>
              <a:t> A </a:t>
            </a:r>
            <a:r>
              <a:rPr lang="en-US" dirty="0" err="1"/>
              <a:t>fibroelastic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structure </a:t>
            </a:r>
            <a:r>
              <a:rPr lang="en-US" dirty="0"/>
              <a:t>separating LA from LV </a:t>
            </a:r>
            <a:endParaRPr lang="sr-Latn-RS" dirty="0" smtClean="0"/>
          </a:p>
          <a:p>
            <a:r>
              <a:rPr lang="en-US" b="1" dirty="0" smtClean="0"/>
              <a:t>Mitral </a:t>
            </a:r>
            <a:r>
              <a:rPr lang="en-US" b="1" dirty="0"/>
              <a:t>leaflets:</a:t>
            </a:r>
            <a:r>
              <a:rPr lang="en-US" dirty="0"/>
              <a:t> </a:t>
            </a:r>
            <a:endParaRPr lang="sr-Latn-RS" dirty="0" smtClean="0"/>
          </a:p>
          <a:p>
            <a:pPr lvl="1"/>
            <a:r>
              <a:rPr lang="sr-Latn-RS" dirty="0"/>
              <a:t>A</a:t>
            </a:r>
            <a:r>
              <a:rPr lang="en-US" dirty="0" err="1" smtClean="0"/>
              <a:t>nterior</a:t>
            </a:r>
            <a:r>
              <a:rPr lang="en-US" i="1" dirty="0"/>
              <a:t> </a:t>
            </a:r>
            <a:r>
              <a:rPr lang="sr-Latn-RS" dirty="0" smtClean="0"/>
              <a:t>(</a:t>
            </a:r>
            <a:r>
              <a:rPr lang="en-US" dirty="0" smtClean="0"/>
              <a:t>thicker </a:t>
            </a:r>
            <a:r>
              <a:rPr lang="en-US" dirty="0"/>
              <a:t>and </a:t>
            </a:r>
            <a:r>
              <a:rPr lang="en-US" dirty="0" smtClean="0"/>
              <a:t>larger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/>
              <a:t>P</a:t>
            </a:r>
            <a:r>
              <a:rPr lang="en-US" dirty="0" err="1" smtClean="0"/>
              <a:t>osterior</a:t>
            </a:r>
            <a:r>
              <a:rPr lang="en-US" dirty="0" smtClean="0"/>
              <a:t> </a:t>
            </a:r>
            <a:r>
              <a:rPr lang="sr-Latn-RS" dirty="0"/>
              <a:t>(</a:t>
            </a:r>
            <a:r>
              <a:rPr lang="en-US" dirty="0" smtClean="0"/>
              <a:t>thinner </a:t>
            </a:r>
            <a:r>
              <a:rPr lang="sr-Latn-RS" dirty="0" smtClean="0"/>
              <a:t>and</a:t>
            </a:r>
            <a:r>
              <a:rPr lang="en-US" dirty="0" smtClean="0"/>
              <a:t> flexible</a:t>
            </a:r>
            <a:r>
              <a:rPr lang="sr-Latn-RS" dirty="0" smtClean="0"/>
              <a:t>)</a:t>
            </a:r>
            <a:endParaRPr lang="en-US" dirty="0" smtClean="0"/>
          </a:p>
          <a:p>
            <a:r>
              <a:rPr lang="en-US" b="1" dirty="0" err="1" smtClean="0"/>
              <a:t>Comissures</a:t>
            </a:r>
            <a:r>
              <a:rPr lang="en-US" b="1" dirty="0" smtClean="0"/>
              <a:t>:</a:t>
            </a:r>
            <a:r>
              <a:rPr lang="en-US" dirty="0" smtClean="0"/>
              <a:t> </a:t>
            </a:r>
            <a:r>
              <a:rPr lang="sr-Latn-RS" dirty="0" smtClean="0"/>
              <a:t>the</a:t>
            </a:r>
            <a:r>
              <a:rPr lang="en-US" dirty="0" smtClean="0"/>
              <a:t> sites where the leaflets insert and joint to annulus</a:t>
            </a:r>
          </a:p>
          <a:p>
            <a:r>
              <a:rPr lang="en-US" b="1" dirty="0" smtClean="0"/>
              <a:t>Tendinous </a:t>
            </a:r>
            <a:r>
              <a:rPr lang="en-US" b="1" dirty="0"/>
              <a:t>chords:</a:t>
            </a:r>
            <a:r>
              <a:rPr lang="en-US" dirty="0"/>
              <a:t> Fibrous strings that attach specific portions of mitral leaflets to papillary muscle </a:t>
            </a:r>
            <a:r>
              <a:rPr lang="en-US" dirty="0" smtClean="0"/>
              <a:t>tips</a:t>
            </a:r>
            <a:endParaRPr lang="sr-Latn-RS" dirty="0" smtClean="0"/>
          </a:p>
          <a:p>
            <a:r>
              <a:rPr lang="en-US" b="1" dirty="0"/>
              <a:t>Papillary muscles (PM):</a:t>
            </a:r>
            <a:r>
              <a:rPr lang="en-US" dirty="0"/>
              <a:t> Large </a:t>
            </a:r>
            <a:r>
              <a:rPr lang="en-US" dirty="0" err="1"/>
              <a:t>trabeculated</a:t>
            </a:r>
            <a:r>
              <a:rPr lang="en-US" dirty="0"/>
              <a:t> muscles that connect tendinous chords to the mitral leaflets </a:t>
            </a:r>
            <a:endParaRPr lang="sr-Latn-RS" dirty="0"/>
          </a:p>
          <a:p>
            <a:pPr lvl="1"/>
            <a:r>
              <a:rPr lang="en-US" b="1" dirty="0" smtClean="0"/>
              <a:t>Anterolateral PM</a:t>
            </a:r>
            <a:r>
              <a:rPr lang="en-US" dirty="0" smtClean="0"/>
              <a:t>: receives</a:t>
            </a:r>
            <a:r>
              <a:rPr lang="en-US" dirty="0"/>
              <a:t> dual blood supply (LAD &amp; </a:t>
            </a:r>
            <a:r>
              <a:rPr lang="en-US" dirty="0" err="1"/>
              <a:t>Cx</a:t>
            </a:r>
            <a:r>
              <a:rPr lang="en-US" dirty="0"/>
              <a:t>) and </a:t>
            </a:r>
            <a:r>
              <a:rPr lang="en-US" dirty="0" smtClean="0"/>
              <a:t>is </a:t>
            </a:r>
            <a:r>
              <a:rPr lang="en-US" dirty="0"/>
              <a:t>relatively resistant to ischemia.</a:t>
            </a:r>
          </a:p>
          <a:p>
            <a:pPr lvl="1"/>
            <a:r>
              <a:rPr lang="en-US" b="1" dirty="0"/>
              <a:t>Posteromedial </a:t>
            </a:r>
            <a:r>
              <a:rPr lang="en-US" b="1" dirty="0" smtClean="0"/>
              <a:t>PM</a:t>
            </a:r>
            <a:r>
              <a:rPr lang="en-US" dirty="0" smtClean="0"/>
              <a:t>: receives</a:t>
            </a:r>
            <a:r>
              <a:rPr lang="en-US" dirty="0"/>
              <a:t> single blood supply (either RCA or LCX) and is prone to injury from ischemia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8862" t="48600" r="46771" b="30800"/>
          <a:stretch/>
        </p:blipFill>
        <p:spPr>
          <a:xfrm>
            <a:off x="4736592" y="379476"/>
            <a:ext cx="7211064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258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VALVE DISEASES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216" y="2915150"/>
            <a:ext cx="3867912" cy="329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RS" dirty="0" smtClean="0"/>
              <a:t>NORMAL MITRAL VALVE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81846" t="39501" r="9717" b="47650"/>
          <a:stretch/>
        </p:blipFill>
        <p:spPr>
          <a:xfrm>
            <a:off x="1682496" y="4146804"/>
            <a:ext cx="1645920" cy="14098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83363" t="55000" r="8425" b="30400"/>
          <a:stretch/>
        </p:blipFill>
        <p:spPr>
          <a:xfrm rot="16200000">
            <a:off x="7973568" y="3712464"/>
            <a:ext cx="1673352" cy="16733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1846" t="58521" r="9717" b="29000"/>
          <a:stretch/>
        </p:blipFill>
        <p:spPr>
          <a:xfrm>
            <a:off x="4828032" y="4167064"/>
            <a:ext cx="1645920" cy="13693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Rectangle 7"/>
          <p:cNvSpPr/>
          <p:nvPr/>
        </p:nvSpPr>
        <p:spPr>
          <a:xfrm>
            <a:off x="1436894" y="2875002"/>
            <a:ext cx="2137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dirty="0"/>
              <a:t>MITRAL STENOSIS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4522" y="2875002"/>
            <a:ext cx="2931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dirty="0"/>
              <a:t>MITRAL REGURGITATION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9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acquired </a:t>
            </a:r>
            <a:r>
              <a:rPr lang="en-US" sz="3600" dirty="0"/>
              <a:t>heart </a:t>
            </a:r>
            <a:r>
              <a:rPr lang="en-US" sz="3600" dirty="0" smtClean="0"/>
              <a:t>defects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7" y="1728216"/>
            <a:ext cx="10674477" cy="2432304"/>
          </a:xfrm>
        </p:spPr>
        <p:txBody>
          <a:bodyPr>
            <a:normAutofit/>
          </a:bodyPr>
          <a:lstStyle/>
          <a:p>
            <a:r>
              <a:rPr lang="sr-Latn-RS" b="1" dirty="0" smtClean="0"/>
              <a:t>DEFINITION</a:t>
            </a:r>
          </a:p>
          <a:p>
            <a:pPr lvl="1"/>
            <a:r>
              <a:rPr lang="sr-Latn-RS" dirty="0"/>
              <a:t>A</a:t>
            </a:r>
            <a:r>
              <a:rPr lang="en-US" dirty="0" smtClean="0"/>
              <a:t> </a:t>
            </a:r>
            <a:r>
              <a:rPr lang="en-US" dirty="0"/>
              <a:t>series of </a:t>
            </a:r>
            <a:r>
              <a:rPr lang="en-US" dirty="0" err="1" smtClean="0"/>
              <a:t>patho</a:t>
            </a:r>
            <a:r>
              <a:rPr lang="en-US" dirty="0" smtClean="0"/>
              <a:t>-anatomical </a:t>
            </a:r>
            <a:r>
              <a:rPr lang="en-US" dirty="0"/>
              <a:t>damage to the </a:t>
            </a:r>
            <a:r>
              <a:rPr lang="sr-Latn-RS" dirty="0" smtClean="0"/>
              <a:t>heart </a:t>
            </a:r>
            <a:r>
              <a:rPr lang="en-US" dirty="0" smtClean="0"/>
              <a:t>valve</a:t>
            </a:r>
            <a:r>
              <a:rPr lang="sr-Latn-RS" dirty="0" smtClean="0"/>
              <a:t>s</a:t>
            </a:r>
            <a:r>
              <a:rPr lang="en-US" dirty="0" smtClean="0"/>
              <a:t>, </a:t>
            </a:r>
            <a:r>
              <a:rPr lang="en-US" dirty="0"/>
              <a:t>with the consequent disruption of the function of the corresponding orifices, which are acquired during </a:t>
            </a:r>
            <a:r>
              <a:rPr lang="en-US" dirty="0" smtClean="0"/>
              <a:t>life</a:t>
            </a:r>
            <a:r>
              <a:rPr lang="sr-Latn-RS" dirty="0" smtClean="0"/>
              <a:t>.</a:t>
            </a:r>
          </a:p>
          <a:p>
            <a:pPr lvl="1"/>
            <a:r>
              <a:rPr lang="sr-Latn-RS" dirty="0" smtClean="0"/>
              <a:t>This valves are formed properly at birth.</a:t>
            </a:r>
            <a:endParaRPr lang="en-US" dirty="0"/>
          </a:p>
          <a:p>
            <a:r>
              <a:rPr lang="sr-Latn-RS" b="1" dirty="0" smtClean="0"/>
              <a:t>CONSEQUENCES</a:t>
            </a:r>
          </a:p>
          <a:p>
            <a:pPr lvl="1"/>
            <a:r>
              <a:rPr lang="en-US" dirty="0" smtClean="0"/>
              <a:t>Destruction </a:t>
            </a:r>
            <a:r>
              <a:rPr lang="en-US" dirty="0"/>
              <a:t>and shriveling of the valves and inadequate closing of the opening </a:t>
            </a:r>
            <a:r>
              <a:rPr lang="en-US" dirty="0" smtClean="0"/>
              <a:t>(</a:t>
            </a:r>
            <a:r>
              <a:rPr lang="sr-Latn-RS" dirty="0" smtClean="0"/>
              <a:t>regurgitation</a:t>
            </a:r>
            <a:r>
              <a:rPr lang="en-US" dirty="0" smtClean="0"/>
              <a:t>)</a:t>
            </a:r>
            <a:r>
              <a:rPr lang="sr-Latn-RS" dirty="0" smtClean="0"/>
              <a:t>.</a:t>
            </a:r>
          </a:p>
          <a:p>
            <a:pPr lvl="1"/>
            <a:r>
              <a:rPr lang="en-US" dirty="0"/>
              <a:t>Fusion along </a:t>
            </a:r>
            <a:r>
              <a:rPr lang="en-US" dirty="0" err="1"/>
              <a:t>along</a:t>
            </a:r>
            <a:r>
              <a:rPr lang="en-US" dirty="0"/>
              <a:t> the valve commissures leading to a narrowing of the opening (stenosis</a:t>
            </a:r>
            <a:r>
              <a:rPr lang="en-US" dirty="0" smtClean="0"/>
              <a:t>)</a:t>
            </a:r>
            <a:r>
              <a:rPr lang="sr-Latn-RS" dirty="0" smtClean="0"/>
              <a:t>.</a:t>
            </a:r>
            <a:endParaRPr lang="en-US" dirty="0"/>
          </a:p>
          <a:p>
            <a:pPr lvl="1"/>
            <a:endParaRPr lang="sr-Latn-R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179574" y="4416302"/>
            <a:ext cx="3172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b="1" dirty="0"/>
              <a:t>CLASSIFICATION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Loca</a:t>
            </a:r>
            <a:r>
              <a:rPr lang="sr-Latn-RS" dirty="0"/>
              <a:t>liz</a:t>
            </a:r>
            <a:r>
              <a:rPr lang="en-US" dirty="0" smtClean="0"/>
              <a:t>ion</a:t>
            </a:r>
            <a:endParaRPr lang="sr-Latn-R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Left sided</a:t>
            </a:r>
            <a:endParaRPr lang="sr-Latn-R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Right </a:t>
            </a:r>
            <a:r>
              <a:rPr lang="en-US" dirty="0"/>
              <a:t>sided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87822" y="4416301"/>
            <a:ext cx="3172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b="1" dirty="0"/>
              <a:t>CLASSIFICATION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dirty="0" smtClean="0"/>
              <a:t>Morphology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Stenosis</a:t>
            </a:r>
            <a:endParaRPr lang="sr-Latn-R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sr-Latn-RS" dirty="0" smtClean="0"/>
              <a:t>regurgitation</a:t>
            </a:r>
            <a:endParaRPr lang="sr-Latn-RS" dirty="0"/>
          </a:p>
        </p:txBody>
      </p:sp>
      <p:sp>
        <p:nvSpPr>
          <p:cNvPr id="6" name="Rectangle 5"/>
          <p:cNvSpPr/>
          <p:nvPr/>
        </p:nvSpPr>
        <p:spPr>
          <a:xfrm>
            <a:off x="7955278" y="4416301"/>
            <a:ext cx="3172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b="1" dirty="0"/>
              <a:t>CLASSIFICATION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Latn-RS" dirty="0" smtClean="0"/>
              <a:t>Timing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sr-Latn-RS" dirty="0" smtClean="0"/>
              <a:t>Acute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sr-Latn-RS" dirty="0" smtClean="0"/>
              <a:t>Chronic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2986668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5120640" cy="909511"/>
          </a:xfrm>
        </p:spPr>
        <p:txBody>
          <a:bodyPr>
            <a:normAutofit/>
          </a:bodyPr>
          <a:lstStyle/>
          <a:p>
            <a:r>
              <a:rPr lang="sr-Latn-RS" sz="3600" dirty="0" smtClean="0"/>
              <a:t>MITRAL STENoSIS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5670" t="18753" r="39693" b="16247"/>
          <a:stretch/>
        </p:blipFill>
        <p:spPr>
          <a:xfrm>
            <a:off x="7589519" y="292608"/>
            <a:ext cx="4306825" cy="63914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/>
          <a:srcRect l="21559" t="32965" r="45431" b="12865"/>
          <a:stretch/>
        </p:blipFill>
        <p:spPr>
          <a:xfrm>
            <a:off x="1563624" y="2907792"/>
            <a:ext cx="3904488" cy="36041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9848" y="1394142"/>
            <a:ext cx="5833872" cy="135820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Heart defect in which fusion </a:t>
            </a:r>
            <a:r>
              <a:rPr lang="en-US" dirty="0"/>
              <a:t>of the commissures of thickened and calcified mitral valves or tendinous chords, </a:t>
            </a:r>
            <a:r>
              <a:rPr lang="en-US" dirty="0" smtClean="0"/>
              <a:t>leads </a:t>
            </a:r>
            <a:r>
              <a:rPr lang="en-US" dirty="0"/>
              <a:t>to the narrowing of the corresponding opening and creates a mechanical obstacle to blood flow</a:t>
            </a:r>
          </a:p>
        </p:txBody>
      </p:sp>
    </p:spTree>
    <p:extLst>
      <p:ext uri="{BB962C8B-B14F-4D97-AF65-F5344CB8AC3E}">
        <p14:creationId xmlns:p14="http://schemas.microsoft.com/office/powerpoint/2010/main" val="30098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sr-Latn-RS" sz="3000" dirty="0"/>
              <a:t>Etiology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639" t="41768" r="42765" b="16025"/>
          <a:stretch/>
        </p:blipFill>
        <p:spPr>
          <a:xfrm>
            <a:off x="2806115" y="2120900"/>
            <a:ext cx="6586120" cy="40513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381662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stenosis</a:t>
            </a:r>
            <a:br>
              <a:rPr lang="sr-Latn-RS" sz="3600" dirty="0" smtClean="0"/>
            </a:br>
            <a:r>
              <a:rPr lang="sr-Latn-RS" sz="3000" dirty="0" smtClean="0"/>
              <a:t>pathophysiology</a:t>
            </a:r>
            <a:endParaRPr lang="en-US" sz="3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3584" t="28226" r="4169" b="27536"/>
          <a:stretch/>
        </p:blipFill>
        <p:spPr>
          <a:xfrm>
            <a:off x="4242257" y="676657"/>
            <a:ext cx="7782104" cy="6005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0112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Classification according </a:t>
            </a:r>
            <a:r>
              <a:rPr lang="en-US" sz="3600" dirty="0"/>
              <a:t>surface of the mitral orifice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Physiologically is </a:t>
            </a:r>
            <a:r>
              <a:rPr lang="en-US" dirty="0"/>
              <a:t>4-5 </a:t>
            </a:r>
            <a:r>
              <a:rPr lang="en-US" dirty="0" smtClean="0"/>
              <a:t>cm</a:t>
            </a:r>
            <a:endParaRPr lang="sr-Latn-RS" dirty="0" smtClean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1st </a:t>
            </a:r>
            <a:r>
              <a:rPr lang="en-US" dirty="0" smtClean="0"/>
              <a:t>degree</a:t>
            </a:r>
            <a:r>
              <a:rPr lang="en-US" dirty="0"/>
              <a:t> </a:t>
            </a:r>
            <a:r>
              <a:rPr lang="en-US" dirty="0" smtClean="0"/>
              <a:t>&gt;2.5 cm (physical </a:t>
            </a:r>
            <a:r>
              <a:rPr lang="en-US" dirty="0"/>
              <a:t>finding, but </a:t>
            </a:r>
            <a:r>
              <a:rPr lang="en-US" dirty="0" smtClean="0"/>
              <a:t>discomfort </a:t>
            </a:r>
            <a:r>
              <a:rPr lang="en-US" dirty="0"/>
              <a:t>occurs only with heavier </a:t>
            </a:r>
            <a:r>
              <a:rPr lang="en-US" dirty="0" smtClean="0"/>
              <a:t>loads)</a:t>
            </a:r>
            <a:endParaRPr lang="sr-Latn-RS" dirty="0" smtClean="0"/>
          </a:p>
          <a:p>
            <a:pPr marL="27432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2nd degree - 1-2 </a:t>
            </a:r>
            <a:r>
              <a:rPr lang="en-US" dirty="0"/>
              <a:t>cm, problems occur with less </a:t>
            </a:r>
            <a:r>
              <a:rPr lang="en-US" dirty="0" smtClean="0"/>
              <a:t>effort</a:t>
            </a:r>
            <a:endParaRPr lang="sr-Latn-RS" dirty="0" smtClean="0"/>
          </a:p>
          <a:p>
            <a:pPr marL="27432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3rd degree </a:t>
            </a:r>
            <a:r>
              <a:rPr lang="sr-Latn-RS" dirty="0"/>
              <a:t>&lt;</a:t>
            </a:r>
            <a:r>
              <a:rPr lang="en-US" dirty="0" smtClean="0"/>
              <a:t>1 </a:t>
            </a:r>
            <a:r>
              <a:rPr lang="en-US" dirty="0"/>
              <a:t>cm, there are problems even at </a:t>
            </a:r>
            <a:r>
              <a:rPr lang="en-US" dirty="0" smtClean="0"/>
              <a:t>rest</a:t>
            </a:r>
            <a:endParaRPr lang="sr-Latn-RS" dirty="0" smtClean="0"/>
          </a:p>
          <a:p>
            <a:pPr marL="274320" lvl="1" indent="0">
              <a:buNone/>
            </a:pPr>
            <a:endParaRPr lang="sr-Latn-RS" dirty="0" smtClean="0"/>
          </a:p>
          <a:p>
            <a:pPr lvl="1"/>
            <a:r>
              <a:rPr lang="en-US" dirty="0" smtClean="0"/>
              <a:t>4th </a:t>
            </a:r>
            <a:r>
              <a:rPr lang="en-US" dirty="0"/>
              <a:t>degree. The smallest dimension compatible with life is 0.5 cm</a:t>
            </a:r>
          </a:p>
        </p:txBody>
      </p:sp>
    </p:spTree>
    <p:extLst>
      <p:ext uri="{BB962C8B-B14F-4D97-AF65-F5344CB8AC3E}">
        <p14:creationId xmlns:p14="http://schemas.microsoft.com/office/powerpoint/2010/main" val="68887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Clinical presentation</a:t>
            </a:r>
            <a:endParaRPr lang="en-US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1069848" y="1996440"/>
            <a:ext cx="3200400" cy="1828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CS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of left heart 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dyspnea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orthopnea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asthma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sr-Latn-CS" alt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pulmonary edema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647432" y="4319016"/>
            <a:ext cx="3200400" cy="1828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CS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of right heart failure </a:t>
            </a:r>
            <a:endParaRPr lang="sr-Latn-CS" alt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 swelling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scites</a:t>
            </a:r>
            <a:endParaRPr lang="sr-Latn-CS" altLang="en-US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58640" y="3179064"/>
            <a:ext cx="3200400" cy="1828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CS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of pulmonary congestion </a:t>
            </a:r>
            <a:endParaRPr lang="sr-Latn-CS" alt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emoptysis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recurrent bronchitis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mbolism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angina pectoris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CS" alt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hoarseness</a:t>
            </a:r>
            <a:endParaRPr lang="sr-Latn-CS" altLang="en-US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70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 smtClean="0"/>
              <a:t>PHYSICAL </a:t>
            </a:r>
            <a:r>
              <a:rPr lang="sr-Latn-RS" sz="3000" dirty="0"/>
              <a:t>EXAMINATION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3493008"/>
            <a:ext cx="4133088" cy="2679192"/>
          </a:xfrm>
        </p:spPr>
        <p:txBody>
          <a:bodyPr/>
          <a:lstStyle/>
          <a:p>
            <a:r>
              <a:rPr lang="sr-Latn-RS" dirty="0" smtClean="0"/>
              <a:t>Enlarged vein in neck</a:t>
            </a:r>
          </a:p>
          <a:p>
            <a:r>
              <a:rPr lang="sr-Latn-RS" dirty="0" smtClean="0"/>
              <a:t>Palpation: diastolic thrill</a:t>
            </a:r>
          </a:p>
          <a:p>
            <a:r>
              <a:rPr lang="sr-Latn-RS" dirty="0" smtClean="0"/>
              <a:t>Auscultation: </a:t>
            </a:r>
          </a:p>
          <a:p>
            <a:pPr lvl="1"/>
            <a:r>
              <a:rPr lang="sr-Latn-RS" dirty="0"/>
              <a:t>F</a:t>
            </a:r>
            <a:r>
              <a:rPr lang="sr-Latn-RS" dirty="0" smtClean="0"/>
              <a:t>irst tone is short, sharp</a:t>
            </a:r>
          </a:p>
          <a:p>
            <a:pPr lvl="1"/>
            <a:r>
              <a:rPr lang="sr-Latn-RS" dirty="0" smtClean="0"/>
              <a:t>Opening snap after second tone</a:t>
            </a:r>
          </a:p>
          <a:p>
            <a:pPr lvl="1"/>
            <a:r>
              <a:rPr lang="sr-Latn-RS" dirty="0" smtClean="0"/>
              <a:t>Diastolic murmur at the apex</a:t>
            </a:r>
          </a:p>
          <a:p>
            <a:pPr lvl="1"/>
            <a:endParaRPr lang="sr-Latn-RS" dirty="0" smtClean="0"/>
          </a:p>
          <a:p>
            <a:pPr lvl="1"/>
            <a:endParaRPr lang="sr-Latn-RS" dirty="0" smtClean="0"/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30574" t="29128" r="49569" b="32820"/>
          <a:stretch/>
        </p:blipFill>
        <p:spPr>
          <a:xfrm>
            <a:off x="9004744" y="3116657"/>
            <a:ext cx="2584580" cy="27859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9848" y="2470326"/>
            <a:ext cx="442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Facies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mitralis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(cyanosis of cheeks and lips)</a:t>
            </a:r>
          </a:p>
          <a:p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C:\Documents and Settings\Korisnik\My Documents\Picture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496" y="1420678"/>
            <a:ext cx="3222688" cy="341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656832" y="2793491"/>
            <a:ext cx="1088136" cy="1508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 smtClean="0"/>
              <a:t>ELECTROCARDIOGRAPHY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859" t="38834" r="32735" b="23473"/>
          <a:stretch/>
        </p:blipFill>
        <p:spPr>
          <a:xfrm>
            <a:off x="2679192" y="2295144"/>
            <a:ext cx="593538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1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en-US" sz="3000" dirty="0" smtClean="0"/>
              <a:t>CHEST</a:t>
            </a:r>
            <a:r>
              <a:rPr lang="en-US" sz="3600" dirty="0" smtClean="0"/>
              <a:t> </a:t>
            </a:r>
            <a:r>
              <a:rPr lang="sr-Latn-RS" sz="3000" dirty="0" smtClean="0"/>
              <a:t>X ray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6757" t="28903" r="8613" b="26408"/>
          <a:stretch/>
        </p:blipFill>
        <p:spPr>
          <a:xfrm>
            <a:off x="5705856" y="1499616"/>
            <a:ext cx="4479636" cy="457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161288" y="2852928"/>
            <a:ext cx="4544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Calcified mitral annulus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37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STENOSIS 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TRANStHORACIC ECHOCARDIOGRAPHY (TTE)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56" t="33179" r="7598" b="19254"/>
          <a:stretch/>
        </p:blipFill>
        <p:spPr>
          <a:xfrm>
            <a:off x="1181405" y="2496312"/>
            <a:ext cx="9105214" cy="28986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396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Cardiac catheterization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Transvalvular gradient, mitral area, pulmonary capillary pressure:</a:t>
            </a:r>
          </a:p>
          <a:p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&lt; 20 mmHg – asymptomatic,</a:t>
            </a:r>
          </a:p>
          <a:p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up to 30 mmHg - moderate,</a:t>
            </a:r>
          </a:p>
          <a:p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&gt; 40mmHg – severe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28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725912" cy="4050792"/>
          </a:xfrm>
        </p:spPr>
        <p:txBody>
          <a:bodyPr/>
          <a:lstStyle/>
          <a:p>
            <a:r>
              <a:rPr lang="en-US" dirty="0">
                <a:latin typeface="Rockwell Condensed" panose="02060603050405020104" pitchFamily="18" charset="0"/>
                <a:cs typeface="Calibri" panose="020F0502020204030204" pitchFamily="34" charset="0"/>
              </a:rPr>
              <a:t>Rheumatic </a:t>
            </a:r>
            <a:r>
              <a:rPr lang="en-U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endocarditis</a:t>
            </a:r>
            <a:r>
              <a:rPr lang="sr-Latn-RS" dirty="0">
                <a:latin typeface="Rockwell Condensed" panose="02060603050405020104" pitchFamily="18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(most </a:t>
            </a:r>
            <a:r>
              <a:rPr lang="en-US" dirty="0">
                <a:latin typeface="Rockwell Condensed" panose="02060603050405020104" pitchFamily="18" charset="0"/>
                <a:cs typeface="Calibri" panose="020F0502020204030204" pitchFamily="34" charset="0"/>
              </a:rPr>
              <a:t>often, </a:t>
            </a:r>
            <a:r>
              <a:rPr lang="en-U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1/3 </a:t>
            </a:r>
            <a:r>
              <a:rPr lang="en-US" dirty="0">
                <a:latin typeface="Rockwell Condensed" panose="02060603050405020104" pitchFamily="18" charset="0"/>
                <a:cs typeface="Calibri" panose="020F0502020204030204" pitchFamily="34" charset="0"/>
              </a:rPr>
              <a:t>of patients do not provide information about this disease)</a:t>
            </a:r>
          </a:p>
          <a:p>
            <a:r>
              <a:rPr lang="sr-Latn-R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Ischemic heart disease</a:t>
            </a:r>
          </a:p>
          <a:p>
            <a:r>
              <a:rPr lang="sr-Latn-R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Trauma</a:t>
            </a:r>
          </a:p>
          <a:p>
            <a:r>
              <a:rPr lang="sr-Latn-R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Infective</a:t>
            </a:r>
          </a:p>
          <a:p>
            <a:r>
              <a:rPr lang="sr-Latn-R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Degenration (aging)</a:t>
            </a:r>
          </a:p>
          <a:p>
            <a:r>
              <a:rPr lang="en-US" dirty="0" smtClean="0">
                <a:latin typeface="Rockwell Condensed" panose="02060603050405020104" pitchFamily="18" charset="0"/>
                <a:cs typeface="Calibri" panose="020F0502020204030204" pitchFamily="34" charset="0"/>
              </a:rPr>
              <a:t>Systemic </a:t>
            </a:r>
            <a:r>
              <a:rPr lang="en-US" dirty="0">
                <a:latin typeface="Rockwell Condensed" panose="02060603050405020104" pitchFamily="18" charset="0"/>
                <a:cs typeface="Calibri" panose="020F0502020204030204" pitchFamily="34" charset="0"/>
              </a:rPr>
              <a:t>diseases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600" dirty="0" smtClean="0"/>
              <a:t>etiology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357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 smtClean="0"/>
              <a:t>complications</a:t>
            </a:r>
            <a:endParaRPr lang="en-US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2939" t="37300" r="31061" b="20700"/>
          <a:stretch/>
        </p:blipFill>
        <p:spPr>
          <a:xfrm>
            <a:off x="2688336" y="1869948"/>
            <a:ext cx="6966857" cy="457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2934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”10-10-10</a:t>
            </a:r>
            <a:r>
              <a:rPr lang="en-U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sr-Latn-RS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course of disease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auscultat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</a:t>
            </a: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complaints</a:t>
            </a: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severe complaints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5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</a:t>
            </a:r>
            <a:r>
              <a:rPr lang="sr-Latn-RS" sz="3600" dirty="0" smtClean="0"/>
              <a:t>STENoSIS</a:t>
            </a:r>
            <a:br>
              <a:rPr lang="sr-Latn-RS" sz="3600" dirty="0" smtClean="0"/>
            </a:br>
            <a:r>
              <a:rPr lang="sr-Latn-RS" sz="3000" dirty="0" smtClean="0"/>
              <a:t>SURVIVAL RATE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732" t="39771" r="32735" b="20313"/>
          <a:stretch/>
        </p:blipFill>
        <p:spPr>
          <a:xfrm>
            <a:off x="2432304" y="2093976"/>
            <a:ext cx="6312609" cy="4104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426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STENOSIS 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TREATMENT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827" t="28000" r="35020" b="23474"/>
          <a:stretch/>
        </p:blipFill>
        <p:spPr>
          <a:xfrm>
            <a:off x="5678424" y="1700784"/>
            <a:ext cx="5720316" cy="457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angle 2"/>
          <p:cNvSpPr/>
          <p:nvPr/>
        </p:nvSpPr>
        <p:spPr>
          <a:xfrm>
            <a:off x="515112" y="2931170"/>
            <a:ext cx="50718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Asymptomatic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 +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bacterial endocarditis</a:t>
            </a: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Symptomatic patients are treated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medically</a:t>
            </a:r>
            <a:endParaRPr lang="sr-Latn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4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TREATMENT</a:t>
            </a:r>
            <a:br>
              <a:rPr lang="sr-Latn-RS" sz="3600" dirty="0" smtClean="0"/>
            </a:br>
            <a:r>
              <a:rPr lang="sr-Latn-RS" sz="3000" dirty="0" smtClean="0"/>
              <a:t>MITRAL VALVE REPAIR</a:t>
            </a:r>
            <a:endParaRPr lang="en-US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69848" y="2121408"/>
            <a:ext cx="5596128" cy="2359152"/>
          </a:xfrm>
        </p:spPr>
        <p:txBody>
          <a:bodyPr>
            <a:normAutofit/>
          </a:bodyPr>
          <a:lstStyle/>
          <a:p>
            <a:r>
              <a:rPr lang="sr-Latn-RS" dirty="0" smtClean="0"/>
              <a:t>TRANSCATHETER</a:t>
            </a:r>
          </a:p>
          <a:p>
            <a:endParaRPr lang="sr-Latn-RS" dirty="0" smtClean="0"/>
          </a:p>
          <a:p>
            <a:r>
              <a:rPr lang="sr-Latn-RS" dirty="0" smtClean="0"/>
              <a:t>SURGICAL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7585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414016"/>
            <a:ext cx="4946904" cy="3758184"/>
          </a:xfrm>
        </p:spPr>
        <p:txBody>
          <a:bodyPr/>
          <a:lstStyle/>
          <a:p>
            <a:endParaRPr lang="sr-Latn-RS" dirty="0" smtClean="0"/>
          </a:p>
          <a:p>
            <a:r>
              <a:rPr lang="en-US" dirty="0"/>
              <a:t>Destruction and shriveling of the mitral valves that make it impossible to close the corresponding opening, as a result of which blood returns from the left ventricle to the left atrium in </a:t>
            </a:r>
            <a:r>
              <a:rPr lang="en-US" dirty="0" smtClean="0"/>
              <a:t>systole</a:t>
            </a:r>
            <a:endParaRPr lang="sr-Latn-R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6059" t="28631" r="5928" b="27370"/>
          <a:stretch/>
        </p:blipFill>
        <p:spPr>
          <a:xfrm>
            <a:off x="6511153" y="1987809"/>
            <a:ext cx="4735967" cy="41843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242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</a:t>
            </a:r>
            <a:r>
              <a:rPr lang="en-US" sz="3600" dirty="0" smtClean="0"/>
              <a:t>REGURGITATION</a:t>
            </a:r>
            <a:br>
              <a:rPr lang="en-US" sz="3600" dirty="0" smtClean="0"/>
            </a:br>
            <a:r>
              <a:rPr lang="sr-Latn-RS" sz="3600" dirty="0"/>
              <a:t>Etiology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2303" t="27582" r="21110" b="9018"/>
          <a:stretch/>
        </p:blipFill>
        <p:spPr>
          <a:xfrm>
            <a:off x="2386584" y="1992938"/>
            <a:ext cx="7095744" cy="44718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640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</a:t>
            </a:r>
            <a:r>
              <a:rPr lang="en-US" sz="3600" dirty="0" smtClean="0"/>
              <a:t>REGURGITATION</a:t>
            </a:r>
            <a:br>
              <a:rPr lang="en-US" sz="3600" dirty="0" smtClean="0"/>
            </a:br>
            <a:r>
              <a:rPr lang="sr-Latn-RS" sz="3600" dirty="0"/>
              <a:t>Etiology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75" t="21400" r="19337" b="5600"/>
          <a:stretch/>
        </p:blipFill>
        <p:spPr>
          <a:xfrm>
            <a:off x="2432304" y="1874520"/>
            <a:ext cx="7004304" cy="47082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2044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ACUTE MITRAL REGURGITATION</a:t>
            </a:r>
            <a:br>
              <a:rPr lang="sr-Latn-RS" sz="3600" dirty="0" smtClean="0"/>
            </a:br>
            <a:r>
              <a:rPr lang="sr-Latn-RS" sz="3000" dirty="0" smtClean="0"/>
              <a:t>pathophysiology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892" t="38383" r="41622" b="18282"/>
          <a:stretch/>
        </p:blipFill>
        <p:spPr>
          <a:xfrm>
            <a:off x="393191" y="1955046"/>
            <a:ext cx="6025896" cy="46652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6647156" y="1749040"/>
            <a:ext cx="53675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/>
              <a:t>rapid onset of volume overload for the LV </a:t>
            </a:r>
            <a:r>
              <a:rPr lang="sr-Latn-RS" sz="1700" dirty="0" smtClean="0"/>
              <a:t>and</a:t>
            </a:r>
            <a:r>
              <a:rPr lang="en-US" sz="1700" dirty="0" smtClean="0"/>
              <a:t> </a:t>
            </a:r>
            <a:r>
              <a:rPr lang="en-US" sz="1700" dirty="0"/>
              <a:t>LA. </a:t>
            </a:r>
            <a:endParaRPr lang="sr-Latn-RS" sz="1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smtClean="0"/>
              <a:t>extra </a:t>
            </a:r>
            <a:r>
              <a:rPr lang="en-US" sz="1700" dirty="0"/>
              <a:t>volume </a:t>
            </a:r>
            <a:r>
              <a:rPr lang="en-US" sz="1700" dirty="0" smtClean="0"/>
              <a:t>pushed </a:t>
            </a:r>
            <a:r>
              <a:rPr lang="en-US" sz="1700" dirty="0"/>
              <a:t>back into the </a:t>
            </a:r>
            <a:r>
              <a:rPr lang="en-US" sz="1700" dirty="0" smtClean="0"/>
              <a:t>LA, </a:t>
            </a:r>
            <a:endParaRPr lang="sr-Latn-RS" sz="1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smtClean="0"/>
              <a:t>the </a:t>
            </a:r>
            <a:r>
              <a:rPr lang="sr-Latn-RS" sz="1700" dirty="0" smtClean="0"/>
              <a:t>LV</a:t>
            </a:r>
            <a:r>
              <a:rPr lang="en-US" sz="1700" dirty="0" smtClean="0"/>
              <a:t> </a:t>
            </a:r>
            <a:r>
              <a:rPr lang="en-US" sz="1700" dirty="0"/>
              <a:t>has to work extra hard in order to pump </a:t>
            </a:r>
            <a:r>
              <a:rPr lang="en-US" sz="1700" dirty="0" smtClean="0"/>
              <a:t>SV </a:t>
            </a:r>
            <a:r>
              <a:rPr lang="sr-Latn-RS" sz="1700" dirty="0" smtClean="0"/>
              <a:t>+</a:t>
            </a:r>
            <a:r>
              <a:rPr lang="en-US" sz="1700" dirty="0" smtClean="0"/>
              <a:t> </a:t>
            </a:r>
            <a:r>
              <a:rPr lang="en-US" sz="1700" dirty="0" err="1"/>
              <a:t>regurgitant</a:t>
            </a:r>
            <a:r>
              <a:rPr lang="en-US" sz="1700" dirty="0"/>
              <a:t> volume. </a:t>
            </a:r>
            <a:endParaRPr lang="sr-Latn-RS" sz="1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smtClean="0"/>
              <a:t>LA </a:t>
            </a:r>
            <a:r>
              <a:rPr lang="en-US" sz="1700" dirty="0"/>
              <a:t>pressure (LAP</a:t>
            </a:r>
            <a:r>
              <a:rPr lang="en-US" sz="1700" dirty="0" smtClean="0"/>
              <a:t>) </a:t>
            </a:r>
            <a:r>
              <a:rPr lang="en-US" sz="1700" dirty="0"/>
              <a:t>increase. </a:t>
            </a:r>
            <a:endParaRPr lang="sr-Latn-RS" sz="1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 smtClean="0"/>
              <a:t>pulmonary </a:t>
            </a:r>
            <a:r>
              <a:rPr lang="en-US" sz="1700" dirty="0"/>
              <a:t>congestion and edema.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3038" t="37309" r="37475" b="23491"/>
          <a:stretch/>
        </p:blipFill>
        <p:spPr>
          <a:xfrm>
            <a:off x="6702553" y="3684870"/>
            <a:ext cx="5256734" cy="29353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8795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CHRONIC MITRAL REGURGITATION</a:t>
            </a:r>
            <a:br>
              <a:rPr lang="sr-Latn-RS" sz="3600" dirty="0" smtClean="0"/>
            </a:br>
            <a:r>
              <a:rPr lang="sr-Latn-RS" sz="3000" dirty="0" smtClean="0"/>
              <a:t>pathophysiology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12" t="34584" r="43283" b="7250"/>
          <a:stretch/>
        </p:blipFill>
        <p:spPr>
          <a:xfrm>
            <a:off x="6748272" y="832525"/>
            <a:ext cx="5056632" cy="58243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8171" t="40700" r="43479" b="13500"/>
          <a:stretch/>
        </p:blipFill>
        <p:spPr>
          <a:xfrm>
            <a:off x="1700784" y="2959136"/>
            <a:ext cx="4069080" cy="36976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1510284" y="2157224"/>
            <a:ext cx="4597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ource Sans Pro"/>
              </a:rPr>
              <a:t>The hallmark sign </a:t>
            </a:r>
            <a:r>
              <a:rPr lang="en-US" dirty="0" smtClean="0">
                <a:latin typeface="Source Sans Pro"/>
              </a:rPr>
              <a:t>is</a:t>
            </a:r>
            <a:r>
              <a:rPr lang="en-US" dirty="0">
                <a:latin typeface="Source Sans Pro"/>
              </a:rPr>
              <a:t> LV dysfunction. </a:t>
            </a:r>
            <a:endParaRPr lang="sr-Latn-RS" dirty="0" smtClean="0">
              <a:latin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7515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1981201" y="2644776"/>
            <a:ext cx="8329613" cy="364172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50% </a:t>
            </a:r>
            <a:r>
              <a:rPr lang="en-U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patients has only mitral heart defect </a:t>
            </a:r>
            <a:r>
              <a:rPr lang="sr-Latn-C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 smtClean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20</a:t>
            </a:r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% patients has only </a:t>
            </a:r>
            <a:r>
              <a:rPr lang="en-U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aortic </a:t>
            </a:r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heart defect </a:t>
            </a:r>
            <a:r>
              <a:rPr lang="sr-Latn-C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30% patients has </a:t>
            </a:r>
            <a:r>
              <a:rPr lang="en-U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mitral and aortic heart </a:t>
            </a:r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defect </a:t>
            </a:r>
            <a:r>
              <a:rPr lang="sr-Latn-C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sr-Latn-C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dirty="0">
                <a:latin typeface="Rockwell" panose="02060603020205020403" pitchFamily="18" charset="0"/>
                <a:cs typeface="Times New Roman" panose="02020603050405020304" pitchFamily="18" charset="0"/>
              </a:rPr>
              <a:t>10% </a:t>
            </a:r>
            <a:r>
              <a:rPr lang="en-US" altLang="en-US" sz="2400" dirty="0" smtClean="0">
                <a:latin typeface="Rockwell" panose="02060603020205020403" pitchFamily="18" charset="0"/>
                <a:cs typeface="Times New Roman" panose="02020603050405020304" pitchFamily="18" charset="0"/>
              </a:rPr>
              <a:t>of these patients have and tricuspid heart defect</a:t>
            </a:r>
            <a:endParaRPr lang="sr-Latn-CS" altLang="en-US" sz="2400" dirty="0">
              <a:latin typeface="Rockwell" panose="020606030202050204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33856" y="121100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sr-Latn-RS" sz="3600" kern="0" dirty="0" smtClean="0">
                <a:latin typeface="+mj-lt"/>
                <a:ea typeface="+mj-ea"/>
                <a:cs typeface="Times New Roman" pitchFamily="18" charset="0"/>
              </a:rPr>
              <a:t>ACQURED HEART DEFECTS</a:t>
            </a:r>
            <a:endParaRPr lang="en-US" sz="3600" kern="0" dirty="0">
              <a:latin typeface="+mj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33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br>
              <a:rPr lang="sr-Latn-RS" sz="3600" dirty="0" smtClean="0"/>
            </a:br>
            <a:r>
              <a:rPr lang="sr-Latn-RS" sz="3000" dirty="0" smtClean="0"/>
              <a:t>symptoms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7004304" cy="1883664"/>
          </a:xfrm>
        </p:spPr>
        <p:txBody>
          <a:bodyPr/>
          <a:lstStyle/>
          <a:p>
            <a:r>
              <a:rPr lang="en-US" dirty="0"/>
              <a:t>Asymptomatic (while VR of blood &lt; VI of blood)</a:t>
            </a:r>
          </a:p>
          <a:p>
            <a:endParaRPr lang="en-US" dirty="0"/>
          </a:p>
          <a:p>
            <a:r>
              <a:rPr lang="en-US" dirty="0"/>
              <a:t>Symptoms are similar to MS, but milder</a:t>
            </a:r>
          </a:p>
        </p:txBody>
      </p:sp>
    </p:spTree>
    <p:extLst>
      <p:ext uri="{BB962C8B-B14F-4D97-AF65-F5344CB8AC3E}">
        <p14:creationId xmlns:p14="http://schemas.microsoft.com/office/powerpoint/2010/main" val="38054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5294376" cy="405079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sr-Latn-RS" dirty="0" smtClean="0"/>
              <a:t>ACUTE MR:</a:t>
            </a:r>
            <a:endParaRPr lang="en-US" dirty="0"/>
          </a:p>
          <a:p>
            <a:pPr lvl="1"/>
            <a:r>
              <a:rPr lang="en-US" dirty="0"/>
              <a:t>Hypotension</a:t>
            </a:r>
          </a:p>
          <a:p>
            <a:pPr lvl="1"/>
            <a:r>
              <a:rPr lang="en-US" dirty="0"/>
              <a:t>Dyspnea</a:t>
            </a:r>
          </a:p>
          <a:p>
            <a:pPr lvl="1"/>
            <a:r>
              <a:rPr lang="en-US" dirty="0"/>
              <a:t>Tachycardia</a:t>
            </a:r>
          </a:p>
          <a:p>
            <a:pPr lvl="1"/>
            <a:r>
              <a:rPr lang="en-US" dirty="0"/>
              <a:t>Pulmonary Edema</a:t>
            </a:r>
          </a:p>
          <a:p>
            <a:pPr lvl="1"/>
            <a:r>
              <a:rPr lang="en-US" dirty="0"/>
              <a:t>Palpitations</a:t>
            </a:r>
          </a:p>
          <a:p>
            <a:pPr lvl="1"/>
            <a:r>
              <a:rPr lang="en-US" dirty="0"/>
              <a:t>Decreased Exercise Tolerance</a:t>
            </a:r>
          </a:p>
          <a:p>
            <a:endParaRPr lang="sr-Latn-R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</a:t>
            </a:r>
            <a:r>
              <a:rPr lang="en-US" sz="3600" dirty="0" smtClean="0"/>
              <a:t>REGURGITATION</a:t>
            </a:r>
            <a:r>
              <a:rPr lang="sr-Latn-RS" sz="3600" dirty="0"/>
              <a:t/>
            </a:r>
            <a:br>
              <a:rPr lang="sr-Latn-RS" sz="3600" dirty="0"/>
            </a:br>
            <a:r>
              <a:rPr lang="sr-Latn-RS" sz="3000" dirty="0"/>
              <a:t>SyMPTOMS</a:t>
            </a:r>
            <a:endParaRPr lang="en-US" sz="3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516624" y="1972056"/>
            <a:ext cx="509625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r-Latn-RS" dirty="0" smtClean="0"/>
          </a:p>
          <a:p>
            <a:r>
              <a:rPr lang="sr-Latn-RS" dirty="0" smtClean="0"/>
              <a:t>CHRONIC COMPENSATED </a:t>
            </a:r>
            <a:r>
              <a:rPr lang="en-US" dirty="0" smtClean="0"/>
              <a:t>MR:</a:t>
            </a:r>
          </a:p>
          <a:p>
            <a:pPr lvl="1"/>
            <a:r>
              <a:rPr lang="en-US" dirty="0" smtClean="0"/>
              <a:t>Asymptomatic</a:t>
            </a:r>
          </a:p>
          <a:p>
            <a:pPr lvl="1"/>
            <a:r>
              <a:rPr lang="en-US" dirty="0" smtClean="0"/>
              <a:t>Normal Exercise Tolerance</a:t>
            </a:r>
          </a:p>
          <a:p>
            <a:endParaRPr lang="sr-Latn-RS" dirty="0" smtClean="0"/>
          </a:p>
          <a:p>
            <a:r>
              <a:rPr lang="sr-Latn-RS" dirty="0" smtClean="0"/>
              <a:t>CHRONIC DECOMPENSATED </a:t>
            </a:r>
            <a:r>
              <a:rPr lang="en-US" dirty="0" smtClean="0"/>
              <a:t>MR:</a:t>
            </a:r>
            <a:endParaRPr lang="sr-Latn-RS" dirty="0" smtClean="0"/>
          </a:p>
          <a:p>
            <a:pPr lvl="1"/>
            <a:r>
              <a:rPr lang="sr-Latn-RS" dirty="0" smtClean="0"/>
              <a:t>Fatigue</a:t>
            </a:r>
          </a:p>
          <a:p>
            <a:pPr lvl="1"/>
            <a:r>
              <a:rPr lang="en-US" dirty="0" smtClean="0"/>
              <a:t>Symptomatic CHF</a:t>
            </a:r>
          </a:p>
          <a:p>
            <a:pPr lvl="1"/>
            <a:r>
              <a:rPr lang="en-US" dirty="0" smtClean="0"/>
              <a:t>Pulmonary Hypertension</a:t>
            </a:r>
          </a:p>
          <a:p>
            <a:pPr lvl="1"/>
            <a:r>
              <a:rPr lang="en-US" dirty="0" smtClean="0"/>
              <a:t>Right Heart Failure</a:t>
            </a:r>
          </a:p>
          <a:p>
            <a:pPr lvl="1"/>
            <a:r>
              <a:rPr lang="en-US" dirty="0" smtClean="0"/>
              <a:t>Low Exercise Tolerance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92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br>
              <a:rPr lang="sr-Latn-RS" sz="3600" dirty="0" smtClean="0"/>
            </a:br>
            <a:r>
              <a:rPr lang="sr-Latn-RS" sz="3000" dirty="0" smtClean="0"/>
              <a:t>PHYSICAL EXAMINATION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989" t="46684" r="41111" b="17716"/>
          <a:stretch/>
        </p:blipFill>
        <p:spPr>
          <a:xfrm>
            <a:off x="1508760" y="2381877"/>
            <a:ext cx="8750808" cy="38177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1774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REGURGITATION</a:t>
            </a:r>
            <a:br>
              <a:rPr lang="sr-Latn-RS" sz="3600" dirty="0"/>
            </a:br>
            <a:r>
              <a:rPr lang="sr-Latn-RS" sz="3000" dirty="0"/>
              <a:t>PHYSICAL EXAMINATION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Atrial fibrillation</a:t>
            </a:r>
            <a:r>
              <a:rPr lang="en-US" dirty="0" smtClean="0"/>
              <a:t> </a:t>
            </a:r>
            <a:r>
              <a:rPr lang="en-US" dirty="0"/>
              <a:t>is a common finding</a:t>
            </a:r>
          </a:p>
          <a:p>
            <a:r>
              <a:rPr lang="en-US" dirty="0" smtClean="0"/>
              <a:t>Diminished S1</a:t>
            </a:r>
            <a:endParaRPr lang="sr-Latn-RS" dirty="0" smtClean="0"/>
          </a:p>
          <a:p>
            <a:r>
              <a:rPr lang="sr-Latn-RS" dirty="0"/>
              <a:t>W</a:t>
            </a:r>
            <a:r>
              <a:rPr lang="en-US" dirty="0" err="1" smtClean="0"/>
              <a:t>idening</a:t>
            </a:r>
            <a:r>
              <a:rPr lang="en-US" dirty="0" smtClean="0"/>
              <a:t> </a:t>
            </a:r>
            <a:r>
              <a:rPr lang="en-US" dirty="0"/>
              <a:t>of S2, S3 </a:t>
            </a:r>
            <a:r>
              <a:rPr lang="en-US" dirty="0" smtClean="0"/>
              <a:t>gallop </a:t>
            </a:r>
            <a:endParaRPr lang="sr-Latn-RS" dirty="0" smtClean="0"/>
          </a:p>
          <a:p>
            <a:r>
              <a:rPr lang="sr-Latn-RS" dirty="0" smtClean="0"/>
              <a:t>Systolic thrill on apex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52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br>
              <a:rPr lang="sr-Latn-RS" sz="3600" dirty="0" smtClean="0"/>
            </a:br>
            <a:r>
              <a:rPr lang="sr-Latn-RS" sz="3000" dirty="0" smtClean="0"/>
              <a:t>ELECTROCARDIOGRAphy</a:t>
            </a:r>
            <a:endParaRPr lang="en-US" sz="3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844" t="26420" r="52160" b="19862"/>
          <a:stretch/>
        </p:blipFill>
        <p:spPr>
          <a:xfrm>
            <a:off x="1271016" y="1993391"/>
            <a:ext cx="3538728" cy="4456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9000" t="37026" r="37113" b="13174"/>
          <a:stretch/>
        </p:blipFill>
        <p:spPr>
          <a:xfrm>
            <a:off x="5714999" y="2820160"/>
            <a:ext cx="5584911" cy="29032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6510528" y="1289304"/>
            <a:ext cx="2980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Atrial fibrillation</a:t>
            </a:r>
          </a:p>
          <a:p>
            <a:r>
              <a:rPr lang="sr-Latn-RS" dirty="0" smtClean="0"/>
              <a:t>P mitrale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36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REGURGITATION</a:t>
            </a:r>
            <a:br>
              <a:rPr lang="sr-Latn-RS" sz="3600" dirty="0"/>
            </a:br>
            <a:r>
              <a:rPr lang="sr-Latn-RS" sz="3000" dirty="0" smtClean="0"/>
              <a:t>X RAY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083" t="20777" r="43527" b="11737"/>
          <a:stretch/>
        </p:blipFill>
        <p:spPr>
          <a:xfrm>
            <a:off x="5735123" y="1563624"/>
            <a:ext cx="4021525" cy="4572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965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br>
              <a:rPr lang="sr-Latn-RS" sz="3600" dirty="0" smtClean="0"/>
            </a:br>
            <a:r>
              <a:rPr lang="en-US" sz="3000" dirty="0" smtClean="0"/>
              <a:t>transthoracic</a:t>
            </a:r>
            <a:r>
              <a:rPr lang="en-US" sz="3600" dirty="0" smtClean="0"/>
              <a:t> </a:t>
            </a:r>
            <a:r>
              <a:rPr lang="sr-Latn-RS" sz="3000" dirty="0" smtClean="0"/>
              <a:t>ECHOCARDIOGRA</a:t>
            </a:r>
            <a:r>
              <a:rPr lang="en-US" sz="3000" dirty="0" err="1" smtClean="0"/>
              <a:t>phy</a:t>
            </a:r>
            <a:r>
              <a:rPr lang="sr-Latn-RS" sz="3000" dirty="0"/>
              <a:t> </a:t>
            </a:r>
            <a:r>
              <a:rPr lang="en-US" sz="3000" dirty="0" smtClean="0"/>
              <a:t>(TTE)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7652" t="29031" r="2861" b="18569"/>
          <a:stretch/>
        </p:blipFill>
        <p:spPr>
          <a:xfrm>
            <a:off x="6400800" y="2001468"/>
            <a:ext cx="5236476" cy="39087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4238" t="39031" r="38196" b="8969"/>
          <a:stretch/>
        </p:blipFill>
        <p:spPr>
          <a:xfrm>
            <a:off x="746666" y="2001468"/>
            <a:ext cx="5059774" cy="39396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8638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REGURGITATION</a:t>
            </a:r>
            <a:br>
              <a:rPr lang="sr-Latn-RS" sz="3600" dirty="0" smtClean="0"/>
            </a:br>
            <a:r>
              <a:rPr lang="sr-Latn-RS" sz="3000" dirty="0" smtClean="0"/>
              <a:t>treatment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Medical</a:t>
            </a:r>
          </a:p>
          <a:p>
            <a:pPr lvl="1"/>
            <a:r>
              <a:rPr lang="en-US" dirty="0" smtClean="0"/>
              <a:t>vasodilators </a:t>
            </a:r>
            <a:r>
              <a:rPr lang="en-US" dirty="0"/>
              <a:t>is recommended for symptomatic patients </a:t>
            </a:r>
            <a:r>
              <a:rPr lang="en-US" dirty="0" smtClean="0"/>
              <a:t>only</a:t>
            </a:r>
            <a:r>
              <a:rPr lang="sr-Latn-RS" dirty="0" smtClean="0"/>
              <a:t> (</a:t>
            </a:r>
            <a:r>
              <a:rPr lang="en-US" dirty="0" smtClean="0"/>
              <a:t>not </a:t>
            </a:r>
            <a:r>
              <a:rPr lang="en-US" dirty="0"/>
              <a:t>recommended in most asymptomatic patients as they may mask the progression of the </a:t>
            </a:r>
            <a:r>
              <a:rPr lang="en-US" dirty="0" smtClean="0"/>
              <a:t>disease</a:t>
            </a:r>
            <a:r>
              <a:rPr lang="sr-Latn-RS" dirty="0" smtClean="0"/>
              <a:t>)</a:t>
            </a:r>
            <a:endParaRPr lang="en-US" dirty="0"/>
          </a:p>
          <a:p>
            <a:pPr lvl="1"/>
            <a:r>
              <a:rPr lang="sr-Latn-RS" dirty="0" smtClean="0"/>
              <a:t>ACE inhibitors</a:t>
            </a:r>
          </a:p>
          <a:p>
            <a:pPr lvl="1"/>
            <a:r>
              <a:rPr lang="sr-Latn-RS" dirty="0" smtClean="0"/>
              <a:t>Diuretics, beta blockers, cardiotonics- in HFrEF</a:t>
            </a:r>
          </a:p>
          <a:p>
            <a:pPr lvl="1"/>
            <a:r>
              <a:rPr lang="en-US" dirty="0" smtClean="0"/>
              <a:t>Chronic </a:t>
            </a:r>
            <a:r>
              <a:rPr lang="en-US" dirty="0"/>
              <a:t>anticoagulation if the patient has </a:t>
            </a:r>
            <a:r>
              <a:rPr lang="en-US" dirty="0" err="1"/>
              <a:t>AFib</a:t>
            </a:r>
            <a:endParaRPr lang="en-US" dirty="0"/>
          </a:p>
          <a:p>
            <a:pPr lvl="1"/>
            <a:r>
              <a:rPr lang="sr-Latn-RS" dirty="0" smtClean="0"/>
              <a:t>Acute MR- Na nitropruside</a:t>
            </a:r>
          </a:p>
          <a:p>
            <a:pPr lvl="1"/>
            <a:r>
              <a:rPr lang="en-US" dirty="0" smtClean="0"/>
              <a:t>IABP </a:t>
            </a:r>
            <a:r>
              <a:rPr lang="en-US" dirty="0"/>
              <a:t>can be used as a bridge to surgery for acute MR (decreases afterload and favors normal flow, not </a:t>
            </a:r>
            <a:r>
              <a:rPr lang="en-US" dirty="0" err="1"/>
              <a:t>regurgitant</a:t>
            </a:r>
            <a:r>
              <a:rPr lang="en-US" dirty="0"/>
              <a:t> flow)</a:t>
            </a:r>
          </a:p>
          <a:p>
            <a:r>
              <a:rPr lang="en-US" dirty="0" smtClean="0"/>
              <a:t>Surgical</a:t>
            </a:r>
            <a:r>
              <a:rPr lang="sr-Latn-RS" dirty="0" smtClean="0"/>
              <a:t> or transcatheter</a:t>
            </a:r>
            <a:endParaRPr lang="en-US" dirty="0"/>
          </a:p>
          <a:p>
            <a:pPr lvl="1"/>
            <a:r>
              <a:rPr lang="en-US" dirty="0"/>
              <a:t>Mitral valve repair (preferred) or mitral valve replacement.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60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REGURGITATION</a:t>
            </a:r>
            <a:br>
              <a:rPr lang="sr-Latn-RS" sz="3600" dirty="0"/>
            </a:br>
            <a:r>
              <a:rPr lang="sr-Latn-RS" sz="3000" dirty="0"/>
              <a:t>treatment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5349240" cy="4050792"/>
          </a:xfrm>
        </p:spPr>
        <p:txBody>
          <a:bodyPr/>
          <a:lstStyle/>
          <a:p>
            <a:r>
              <a:rPr lang="sr-Latn-RS" sz="1800" dirty="0" smtClean="0"/>
              <a:t>S</a:t>
            </a:r>
            <a:r>
              <a:rPr lang="en-US" sz="1800" dirty="0" err="1" smtClean="0"/>
              <a:t>urgical</a:t>
            </a:r>
            <a:endParaRPr lang="sr-Latn-RS" sz="1800" dirty="0" smtClean="0"/>
          </a:p>
          <a:p>
            <a:pPr lvl="1"/>
            <a:r>
              <a:rPr lang="en-US" dirty="0"/>
              <a:t>Mitral valve repair (preferred) </a:t>
            </a:r>
            <a:endParaRPr lang="sr-Latn-RS" dirty="0"/>
          </a:p>
          <a:p>
            <a:pPr lvl="1"/>
            <a:r>
              <a:rPr lang="sr-Latn-RS" dirty="0"/>
              <a:t>M</a:t>
            </a:r>
            <a:r>
              <a:rPr lang="en-US" dirty="0" err="1"/>
              <a:t>itral</a:t>
            </a:r>
            <a:r>
              <a:rPr lang="en-US" dirty="0"/>
              <a:t> valve replacement.</a:t>
            </a:r>
          </a:p>
          <a:p>
            <a:endParaRPr lang="sr-Latn-RS" dirty="0" smtClean="0"/>
          </a:p>
          <a:p>
            <a:r>
              <a:rPr lang="en-US" sz="1800" dirty="0"/>
              <a:t>The </a:t>
            </a:r>
            <a:r>
              <a:rPr lang="en-US" sz="1800" dirty="0" err="1"/>
              <a:t>transcatheter</a:t>
            </a:r>
            <a:r>
              <a:rPr lang="en-US" sz="1800" dirty="0"/>
              <a:t> mitral valve repair (TMVR</a:t>
            </a:r>
            <a:r>
              <a:rPr lang="en-US" sz="1800" dirty="0" smtClean="0"/>
              <a:t>)</a:t>
            </a:r>
            <a:endParaRPr lang="sr-Latn-R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088" t="25737" r="37062" b="12864"/>
          <a:stretch/>
        </p:blipFill>
        <p:spPr>
          <a:xfrm>
            <a:off x="6504273" y="585216"/>
            <a:ext cx="5218335" cy="5486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043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/>
              <a:t>MITRAL </a:t>
            </a:r>
            <a:r>
              <a:rPr lang="sr-Latn-RS" sz="3200" dirty="0" smtClean="0"/>
              <a:t>REGURGITATION</a:t>
            </a:r>
            <a:r>
              <a:rPr lang="sr-Latn-RS" sz="2800" dirty="0" smtClean="0"/>
              <a:t/>
            </a:r>
            <a:br>
              <a:rPr lang="sr-Latn-RS" sz="2800" dirty="0" smtClean="0"/>
            </a:br>
            <a:r>
              <a:rPr lang="en-US" sz="3000" dirty="0" err="1" smtClean="0"/>
              <a:t>Transcatheter</a:t>
            </a:r>
            <a:r>
              <a:rPr lang="en-US" sz="3000" dirty="0" smtClean="0"/>
              <a:t> </a:t>
            </a:r>
            <a:r>
              <a:rPr lang="en-US" sz="3000" dirty="0"/>
              <a:t>mitral valve repair </a:t>
            </a:r>
            <a:r>
              <a:rPr lang="sr-Latn-RS" sz="3000" dirty="0" smtClean="0"/>
              <a:t>(TMVR) </a:t>
            </a:r>
            <a:r>
              <a:rPr lang="en-US" sz="3000" dirty="0" smtClean="0"/>
              <a:t>techniques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606040"/>
            <a:ext cx="10058400" cy="3566160"/>
          </a:xfrm>
        </p:spPr>
        <p:txBody>
          <a:bodyPr/>
          <a:lstStyle/>
          <a:p>
            <a:r>
              <a:rPr lang="en-US" b="1" dirty="0" smtClean="0"/>
              <a:t>I</a:t>
            </a:r>
            <a:r>
              <a:rPr lang="en-US" b="1" dirty="0"/>
              <a:t>. </a:t>
            </a:r>
            <a:r>
              <a:rPr lang="en-US" b="1" dirty="0" err="1"/>
              <a:t>Transcatheter</a:t>
            </a:r>
            <a:r>
              <a:rPr lang="en-US" b="1" dirty="0"/>
              <a:t> mitral </a:t>
            </a:r>
            <a:r>
              <a:rPr lang="en-US" b="1" dirty="0" err="1" smtClean="0"/>
              <a:t>annuloplasty</a:t>
            </a:r>
            <a:endParaRPr lang="en-US" b="1" dirty="0"/>
          </a:p>
          <a:p>
            <a:endParaRPr lang="sr-Latn-RS" b="1" dirty="0" smtClean="0"/>
          </a:p>
          <a:p>
            <a:r>
              <a:rPr lang="en-US" b="1" dirty="0" smtClean="0"/>
              <a:t>II</a:t>
            </a:r>
            <a:r>
              <a:rPr lang="en-US" b="1" dirty="0"/>
              <a:t>. </a:t>
            </a:r>
            <a:r>
              <a:rPr lang="en-US" b="1" dirty="0" err="1"/>
              <a:t>Transcatheter</a:t>
            </a:r>
            <a:r>
              <a:rPr lang="en-US" b="1" dirty="0"/>
              <a:t> edge-to-edge mitral valve </a:t>
            </a:r>
            <a:r>
              <a:rPr lang="en-US" b="1" dirty="0" smtClean="0"/>
              <a:t>repair</a:t>
            </a:r>
            <a:endParaRPr lang="en-US" b="1" dirty="0"/>
          </a:p>
          <a:p>
            <a:endParaRPr lang="sr-Latn-RS" b="1" dirty="0" smtClean="0"/>
          </a:p>
          <a:p>
            <a:r>
              <a:rPr lang="en-US" b="1" dirty="0" smtClean="0"/>
              <a:t>III</a:t>
            </a:r>
            <a:r>
              <a:rPr lang="en-US" b="1" dirty="0"/>
              <a:t>. </a:t>
            </a:r>
            <a:r>
              <a:rPr lang="en-US" b="1" dirty="0" err="1"/>
              <a:t>Transcatheter</a:t>
            </a:r>
            <a:r>
              <a:rPr lang="en-US" b="1" dirty="0"/>
              <a:t> mitral valve chordal </a:t>
            </a:r>
            <a:r>
              <a:rPr lang="en-US" b="1" dirty="0" smtClean="0"/>
              <a:t>repair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81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037" t="51699" r="36290" b="9254"/>
          <a:stretch/>
        </p:blipFill>
        <p:spPr>
          <a:xfrm>
            <a:off x="4428292" y="523208"/>
            <a:ext cx="7529354" cy="320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22248" y="6370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3600" dirty="0" smtClean="0"/>
              <a:t>AORTIC VALVE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387096" y="3446562"/>
            <a:ext cx="10512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normal aortic valve consists of</a:t>
            </a:r>
            <a:r>
              <a:rPr lang="sr-Latn-RS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 </a:t>
            </a:r>
            <a:r>
              <a:rPr lang="en-US" dirty="0"/>
              <a:t>equally sized semilunar leaflets or </a:t>
            </a:r>
            <a:r>
              <a:rPr lang="en-US" dirty="0" smtClean="0"/>
              <a:t>cusps</a:t>
            </a:r>
            <a:endParaRPr lang="sr-Latn-R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</a:t>
            </a:r>
            <a:r>
              <a:rPr lang="en-US" dirty="0"/>
              <a:t> virtual ring formed by the hinge points of the leaflets attached within the left ventricle. </a:t>
            </a:r>
            <a:endParaRPr lang="sr-Latn-R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</a:t>
            </a:r>
            <a:r>
              <a:rPr lang="en-US" dirty="0"/>
              <a:t> true ring which is the </a:t>
            </a:r>
            <a:r>
              <a:rPr lang="en-US" dirty="0" err="1"/>
              <a:t>sinotubular</a:t>
            </a:r>
            <a:r>
              <a:rPr lang="en-US" dirty="0"/>
              <a:t> junction. </a:t>
            </a:r>
            <a:endParaRPr lang="sr-Latn-R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spaces between the luminal surface of the three bulges on the aortic root and their respective </a:t>
            </a:r>
            <a:r>
              <a:rPr lang="en-US" dirty="0" err="1"/>
              <a:t>valvular</a:t>
            </a:r>
            <a:r>
              <a:rPr lang="en-US" dirty="0"/>
              <a:t> leaflets </a:t>
            </a:r>
            <a:r>
              <a:rPr lang="en-US" dirty="0" smtClean="0"/>
              <a:t>are </a:t>
            </a:r>
            <a:r>
              <a:rPr lang="en-US" dirty="0"/>
              <a:t>the aortic sinuses of Valsalva.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5886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 err="1" smtClean="0"/>
              <a:t>Transcatheter</a:t>
            </a:r>
            <a:r>
              <a:rPr lang="en-US" sz="2900" dirty="0" smtClean="0"/>
              <a:t> </a:t>
            </a:r>
            <a:r>
              <a:rPr lang="en-US" sz="2900" dirty="0"/>
              <a:t>edge-to-edge mitral valve repair</a:t>
            </a:r>
            <a:br>
              <a:rPr lang="en-US" sz="2900" dirty="0"/>
            </a:br>
            <a:endParaRPr lang="en-US" sz="2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591056"/>
            <a:ext cx="6885431" cy="4809743"/>
          </a:xfrm>
        </p:spPr>
        <p:txBody>
          <a:bodyPr>
            <a:normAutofit/>
          </a:bodyPr>
          <a:lstStyle/>
          <a:p>
            <a:endParaRPr lang="sr-Latn-RS" dirty="0" smtClean="0"/>
          </a:p>
          <a:p>
            <a:r>
              <a:rPr lang="en-US" sz="1900" dirty="0" smtClean="0"/>
              <a:t>The </a:t>
            </a:r>
            <a:r>
              <a:rPr lang="en-US" sz="1900" dirty="0" err="1"/>
              <a:t>MitraClip</a:t>
            </a:r>
            <a:r>
              <a:rPr lang="en-US" sz="1900" dirty="0"/>
              <a:t> device is a </a:t>
            </a:r>
            <a:r>
              <a:rPr lang="en-US" sz="1900" dirty="0" smtClean="0"/>
              <a:t>clip </a:t>
            </a:r>
            <a:r>
              <a:rPr lang="en-US" sz="1900" dirty="0"/>
              <a:t>attached to the mitral valve. </a:t>
            </a:r>
          </a:p>
          <a:p>
            <a:r>
              <a:rPr lang="en-US" sz="1900" dirty="0" smtClean="0"/>
              <a:t>It allows </a:t>
            </a:r>
            <a:r>
              <a:rPr lang="en-US" sz="1900" dirty="0"/>
              <a:t>the mitral valve to close more </a:t>
            </a:r>
            <a:r>
              <a:rPr lang="en-US" sz="1900" dirty="0" smtClean="0"/>
              <a:t>completely</a:t>
            </a:r>
            <a:r>
              <a:rPr lang="sr-Latn-RS" sz="1900" dirty="0"/>
              <a:t>.</a:t>
            </a:r>
            <a:endParaRPr lang="en-US" sz="1900" dirty="0"/>
          </a:p>
          <a:p>
            <a:r>
              <a:rPr lang="sr-Latn-RS" sz="1900" dirty="0"/>
              <a:t>T</a:t>
            </a:r>
            <a:r>
              <a:rPr lang="en-US" sz="1900" dirty="0" smtClean="0"/>
              <a:t>he </a:t>
            </a:r>
            <a:r>
              <a:rPr lang="en-US" sz="1900" dirty="0"/>
              <a:t>mitral valve is repaired through a catheter inserted via the femoral vein.</a:t>
            </a:r>
          </a:p>
          <a:p>
            <a:r>
              <a:rPr lang="sr-Latn-RS" sz="1900" dirty="0" smtClean="0"/>
              <a:t>A </a:t>
            </a:r>
            <a:r>
              <a:rPr lang="en-US" sz="1900" dirty="0" smtClean="0"/>
              <a:t>small </a:t>
            </a:r>
            <a:r>
              <a:rPr lang="en-US" sz="1900" dirty="0"/>
              <a:t>hole is made to enable the catheter to cross from the right to the left side of the heart. </a:t>
            </a:r>
            <a:endParaRPr lang="sr-Latn-RS" sz="1900" dirty="0" smtClean="0"/>
          </a:p>
          <a:p>
            <a:r>
              <a:rPr lang="en-US" sz="1900" dirty="0" smtClean="0"/>
              <a:t>The </a:t>
            </a:r>
            <a:r>
              <a:rPr lang="en-US" sz="1900" dirty="0" err="1"/>
              <a:t>MitraClip</a:t>
            </a:r>
            <a:r>
              <a:rPr lang="en-US" sz="1900" dirty="0"/>
              <a:t> is then steered into the left atrium. </a:t>
            </a:r>
            <a:endParaRPr lang="sr-Latn-RS" sz="1900" dirty="0" smtClean="0"/>
          </a:p>
          <a:p>
            <a:r>
              <a:rPr lang="sr-Latn-RS" sz="1900" dirty="0"/>
              <a:t>D</a:t>
            </a:r>
            <a:r>
              <a:rPr lang="en-US" sz="1900" dirty="0" err="1" smtClean="0"/>
              <a:t>evice</a:t>
            </a:r>
            <a:r>
              <a:rPr lang="en-US" sz="1900" dirty="0" smtClean="0"/>
              <a:t> </a:t>
            </a:r>
            <a:r>
              <a:rPr lang="en-US" sz="1900" dirty="0"/>
              <a:t>is then used to literally ‘clip’ the leaking portions of the valve leaflets together.</a:t>
            </a:r>
          </a:p>
          <a:p>
            <a:r>
              <a:rPr lang="en-US" sz="1900" dirty="0"/>
              <a:t>During the procedure to fit the device, a radiographer provide the images </a:t>
            </a:r>
            <a:r>
              <a:rPr lang="en-US" sz="1900" dirty="0" smtClean="0"/>
              <a:t>with </a:t>
            </a:r>
            <a:r>
              <a:rPr lang="en-US" sz="1900" dirty="0"/>
              <a:t>an x-ray </a:t>
            </a:r>
            <a:r>
              <a:rPr lang="en-US" sz="1900" dirty="0" smtClean="0"/>
              <a:t>machine</a:t>
            </a:r>
            <a:r>
              <a:rPr lang="sr-Latn-RS" sz="1900" dirty="0"/>
              <a:t> </a:t>
            </a:r>
            <a:r>
              <a:rPr lang="sr-Latn-RS" sz="1900" dirty="0" smtClean="0"/>
              <a:t>and </a:t>
            </a:r>
            <a:r>
              <a:rPr lang="en-US" sz="1900" dirty="0" smtClean="0"/>
              <a:t>another </a:t>
            </a:r>
            <a:r>
              <a:rPr lang="en-US" sz="1900" dirty="0"/>
              <a:t>cardiologist guides a </a:t>
            </a:r>
            <a:r>
              <a:rPr lang="en-US" sz="1900" dirty="0" smtClean="0"/>
              <a:t>TOE</a:t>
            </a:r>
            <a:r>
              <a:rPr lang="sr-Latn-RS" sz="1900" dirty="0" smtClean="0"/>
              <a:t>.</a:t>
            </a:r>
            <a:endParaRPr lang="sr-Latn-RS" sz="19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7664" t="24600" r="12649" b="21600"/>
          <a:stretch/>
        </p:blipFill>
        <p:spPr>
          <a:xfrm>
            <a:off x="8217293" y="484632"/>
            <a:ext cx="3688195" cy="56692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850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000" dirty="0" smtClean="0"/>
              <a:t>Transcatheter mitral valve replacement 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652" t="47453" r="41490" b="7223"/>
          <a:stretch/>
        </p:blipFill>
        <p:spPr>
          <a:xfrm>
            <a:off x="7633374" y="1140386"/>
            <a:ext cx="4235538" cy="49403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6817" t="36679" r="26608" b="28120"/>
          <a:stretch/>
        </p:blipFill>
        <p:spPr>
          <a:xfrm>
            <a:off x="932687" y="2595587"/>
            <a:ext cx="6326776" cy="26896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8929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689" t="51925" r="44033" b="21216"/>
          <a:stretch/>
        </p:blipFill>
        <p:spPr>
          <a:xfrm>
            <a:off x="1250154" y="1700784"/>
            <a:ext cx="9697788" cy="34655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5582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06596"/>
            <a:ext cx="4215384" cy="1609344"/>
          </a:xfrm>
        </p:spPr>
        <p:txBody>
          <a:bodyPr>
            <a:normAutofit/>
          </a:bodyPr>
          <a:lstStyle/>
          <a:p>
            <a:r>
              <a:rPr lang="sr-Latn-RS" sz="3600" dirty="0" smtClean="0"/>
              <a:t>SURGERY</a:t>
            </a:r>
            <a:br>
              <a:rPr lang="sr-Latn-RS" sz="3600" dirty="0" smtClean="0"/>
            </a:br>
            <a:r>
              <a:rPr lang="sr-Latn-RS" sz="3000" dirty="0" smtClean="0"/>
              <a:t>mitral valve repair (MVR)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091" t="32514" r="9882" b="16251"/>
          <a:stretch/>
        </p:blipFill>
        <p:spPr>
          <a:xfrm>
            <a:off x="5504688" y="237743"/>
            <a:ext cx="5731918" cy="63470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6377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12" y="859536"/>
            <a:ext cx="4572000" cy="1609344"/>
          </a:xfrm>
        </p:spPr>
        <p:txBody>
          <a:bodyPr>
            <a:normAutofit fontScale="90000"/>
          </a:bodyPr>
          <a:lstStyle/>
          <a:p>
            <a:r>
              <a:rPr lang="sr-Latn-RS" sz="3600" dirty="0" smtClean="0"/>
              <a:t>SURGERY</a:t>
            </a:r>
            <a:br>
              <a:rPr lang="sr-Latn-RS" sz="3600" dirty="0" smtClean="0"/>
            </a:br>
            <a:r>
              <a:rPr lang="sr-Latn-RS" sz="3000" dirty="0" smtClean="0"/>
              <a:t>mitral valve REPLACEMENT</a:t>
            </a:r>
            <a:br>
              <a:rPr lang="sr-Latn-RS" sz="3000" dirty="0" smtClean="0"/>
            </a:br>
            <a:r>
              <a:rPr lang="sr-Latn-RS" sz="3000" dirty="0" smtClean="0"/>
              <a:t/>
            </a:r>
            <a:br>
              <a:rPr lang="sr-Latn-RS" sz="3000" dirty="0" smtClean="0"/>
            </a:br>
            <a:r>
              <a:rPr lang="sr-Latn-RS" sz="3000" dirty="0" smtClean="0"/>
              <a:t>The types of valves replacement</a:t>
            </a:r>
            <a:endParaRPr lang="en-US" sz="3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7518" t="35674" r="11406" b="33420"/>
          <a:stretch/>
        </p:blipFill>
        <p:spPr>
          <a:xfrm>
            <a:off x="6007609" y="676656"/>
            <a:ext cx="5486400" cy="4525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7434072" y="5413248"/>
            <a:ext cx="1472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Mechanical valve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534144" y="5413247"/>
            <a:ext cx="1472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Biological valve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2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/>
              <a:t>MITRAL VALVE PROLAPSe (MVP)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4773168" cy="4050792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Twisting of the mitral cusps into the left atrium during ventricular systole, with consequent minor or major regurgitation of blood from the left ventricle into the </a:t>
            </a:r>
            <a:r>
              <a:rPr lang="en-US" dirty="0" smtClean="0"/>
              <a:t>atrium</a:t>
            </a:r>
            <a:endParaRPr lang="sr-Latn-RS" dirty="0" smtClean="0"/>
          </a:p>
          <a:p>
            <a:endParaRPr lang="sr-Latn-RS" dirty="0"/>
          </a:p>
          <a:p>
            <a:r>
              <a:rPr lang="sr-Latn-RS" dirty="0" smtClean="0"/>
              <a:t>In physiological proces mitral valve prevents blood return from left ventricle to left atrium</a:t>
            </a:r>
          </a:p>
          <a:p>
            <a:r>
              <a:rPr lang="en-US" dirty="0"/>
              <a:t>The most common anomaly of heart </a:t>
            </a:r>
            <a:r>
              <a:rPr lang="en-US" dirty="0" smtClean="0"/>
              <a:t>valves</a:t>
            </a:r>
            <a:r>
              <a:rPr lang="sr-Latn-RS" dirty="0" smtClean="0"/>
              <a:t> (</a:t>
            </a:r>
            <a:r>
              <a:rPr lang="en-US" dirty="0" smtClean="0"/>
              <a:t>0.33-17</a:t>
            </a:r>
            <a:r>
              <a:rPr lang="en-US" dirty="0"/>
              <a:t>% of the </a:t>
            </a:r>
            <a:r>
              <a:rPr lang="en-US" dirty="0" smtClean="0"/>
              <a:t>population</a:t>
            </a:r>
            <a:r>
              <a:rPr lang="sr-Latn-RS" dirty="0" smtClean="0"/>
              <a:t>)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 big difference in the described frequency is due to the use of different echocardiographic criteria (and diagnostic possibilities).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2" descr="C:\Documents and Settings\Korisnik\My Documents\mitralprolapssrb_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611" y="1676400"/>
            <a:ext cx="5000625" cy="449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0141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VALVE PROLAPSe 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ETIOLOGY</a:t>
            </a:r>
            <a:endParaRPr lang="en-US" sz="3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7518" t="29128" r="9502" b="30696"/>
          <a:stretch/>
        </p:blipFill>
        <p:spPr>
          <a:xfrm>
            <a:off x="6099048" y="2493437"/>
            <a:ext cx="3719245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1411224" y="2180719"/>
            <a:ext cx="43677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dirty="0"/>
              <a:t>I</a:t>
            </a:r>
            <a:r>
              <a:rPr lang="en-US" dirty="0" err="1" smtClean="0"/>
              <a:t>diopathic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Asthenic constitution, scoliosis, pectus </a:t>
            </a:r>
            <a:r>
              <a:rPr lang="en-US" dirty="0" err="1"/>
              <a:t>excavatum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Myxomatous</a:t>
            </a:r>
            <a:r>
              <a:rPr lang="en-US" dirty="0"/>
              <a:t> proliferation of the mitral cusps and collagen breakdown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Connective tissue diseases (</a:t>
            </a:r>
            <a:r>
              <a:rPr lang="en-US" dirty="0" err="1"/>
              <a:t>Marfan</a:t>
            </a:r>
            <a:r>
              <a:rPr lang="en-US" dirty="0"/>
              <a:t> </a:t>
            </a:r>
            <a:r>
              <a:rPr lang="en-US" dirty="0" err="1"/>
              <a:t>Sy</a:t>
            </a:r>
            <a:r>
              <a:rPr lang="en-US" dirty="0"/>
              <a:t>, dystrophy, </a:t>
            </a:r>
            <a:r>
              <a:rPr lang="en-US" dirty="0" err="1"/>
              <a:t>polyarteritis</a:t>
            </a:r>
            <a:r>
              <a:rPr lang="en-US" dirty="0"/>
              <a:t> </a:t>
            </a:r>
            <a:r>
              <a:rPr lang="en-US" dirty="0" err="1"/>
              <a:t>nodosa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</a:t>
            </a:r>
            <a:r>
              <a:rPr lang="sr-Latn-RS" dirty="0" smtClean="0"/>
              <a:t>schemic heart disease</a:t>
            </a:r>
            <a:r>
              <a:rPr lang="en-US" dirty="0" smtClean="0"/>
              <a:t> </a:t>
            </a:r>
            <a:r>
              <a:rPr lang="en-US" dirty="0"/>
              <a:t>(papillary muscle dysfunction)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Functional - disproportion in the length of the cusps and dimensions of the LV (oversized but morphologically normal </a:t>
            </a:r>
            <a:r>
              <a:rPr lang="en-US" dirty="0" smtClean="0"/>
              <a:t>valve)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8652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VALVE PROLAPSe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symptoms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Asymptomatic (discovered by casual auscultation)</a:t>
            </a:r>
          </a:p>
          <a:p>
            <a:endParaRPr lang="en-US" dirty="0"/>
          </a:p>
          <a:p>
            <a:r>
              <a:rPr lang="en-US" dirty="0"/>
              <a:t>Precordial </a:t>
            </a:r>
            <a:r>
              <a:rPr lang="en-US" dirty="0" smtClean="0"/>
              <a:t>pain</a:t>
            </a:r>
            <a:r>
              <a:rPr lang="sr-Latn-RS" dirty="0" smtClean="0"/>
              <a:t> </a:t>
            </a:r>
            <a:r>
              <a:rPr lang="en-US" dirty="0" smtClean="0"/>
              <a:t>(ischemia </a:t>
            </a:r>
            <a:r>
              <a:rPr lang="en-US" dirty="0"/>
              <a:t>of stretched papillary muscles)</a:t>
            </a:r>
          </a:p>
          <a:p>
            <a:endParaRPr lang="en-US" dirty="0"/>
          </a:p>
          <a:p>
            <a:r>
              <a:rPr lang="en-US" dirty="0"/>
              <a:t>Palpitations (tachycardia, SVES, </a:t>
            </a:r>
            <a:r>
              <a:rPr lang="en-US" dirty="0" smtClean="0"/>
              <a:t>PSVT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Fainting, syncope</a:t>
            </a:r>
          </a:p>
        </p:txBody>
      </p:sp>
    </p:spTree>
    <p:extLst>
      <p:ext uri="{BB962C8B-B14F-4D97-AF65-F5344CB8AC3E}">
        <p14:creationId xmlns:p14="http://schemas.microsoft.com/office/powerpoint/2010/main" val="1823261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600" dirty="0"/>
              <a:t>MITRAL VALVE PROLAPSe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sz="3000" dirty="0" smtClean="0"/>
              <a:t>PHYSICAL EXAM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r>
              <a:rPr lang="en-US" dirty="0" err="1" smtClean="0"/>
              <a:t>Meso</a:t>
            </a:r>
            <a:r>
              <a:rPr lang="sr-Latn-RS" dirty="0" smtClean="0"/>
              <a:t>-</a:t>
            </a:r>
            <a:r>
              <a:rPr lang="en-US" dirty="0" smtClean="0"/>
              <a:t>systolic </a:t>
            </a:r>
            <a:r>
              <a:rPr lang="en-US" dirty="0"/>
              <a:t>click (sudden tightening of </a:t>
            </a:r>
            <a:r>
              <a:rPr lang="en-US" dirty="0" err="1"/>
              <a:t>tendineal</a:t>
            </a:r>
            <a:r>
              <a:rPr lang="en-US" dirty="0"/>
              <a:t> chords in </a:t>
            </a:r>
            <a:r>
              <a:rPr lang="en-US" dirty="0" err="1"/>
              <a:t>mesosystole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 smtClean="0"/>
              <a:t>Tele</a:t>
            </a:r>
            <a:r>
              <a:rPr lang="sr-Latn-RS" dirty="0" smtClean="0"/>
              <a:t>-</a:t>
            </a:r>
            <a:r>
              <a:rPr lang="en-US" dirty="0" smtClean="0"/>
              <a:t>systolic </a:t>
            </a:r>
            <a:r>
              <a:rPr lang="en-US" dirty="0"/>
              <a:t>murmur (with progression of MI murmur becomes </a:t>
            </a:r>
            <a:r>
              <a:rPr lang="en-US" dirty="0" err="1"/>
              <a:t>holosystolic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Click and noise association (click is more specific)</a:t>
            </a:r>
          </a:p>
        </p:txBody>
      </p:sp>
    </p:spTree>
    <p:extLst>
      <p:ext uri="{BB962C8B-B14F-4D97-AF65-F5344CB8AC3E}">
        <p14:creationId xmlns:p14="http://schemas.microsoft.com/office/powerpoint/2010/main" val="38233821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VALVE PROLAPSe 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DIAGNOStic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808208" cy="960120"/>
          </a:xfrm>
        </p:spPr>
        <p:txBody>
          <a:bodyPr/>
          <a:lstStyle/>
          <a:p>
            <a:r>
              <a:rPr lang="en-US" dirty="0"/>
              <a:t>EKG (normal, rhythm disorders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Echocardiography (sudden movement of the valve towards LP in U-shaped </a:t>
            </a:r>
            <a:r>
              <a:rPr lang="en-US" dirty="0" smtClean="0"/>
              <a:t>systole</a:t>
            </a:r>
            <a:endParaRPr lang="en-US" dirty="0"/>
          </a:p>
        </p:txBody>
      </p:sp>
      <p:pic>
        <p:nvPicPr>
          <p:cNvPr id="4" name="Picture 2" descr="C:\Users\Srdjan\Desktop\Eh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60" b="21937"/>
          <a:stretch/>
        </p:blipFill>
        <p:spPr bwMode="auto">
          <a:xfrm>
            <a:off x="2407158" y="3108960"/>
            <a:ext cx="3323141" cy="314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252166" y="3738110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shift &gt; 5 mm</a:t>
            </a:r>
          </a:p>
        </p:txBody>
      </p:sp>
      <p:sp>
        <p:nvSpPr>
          <p:cNvPr id="6" name="Right Arrow 5"/>
          <p:cNvSpPr/>
          <p:nvPr/>
        </p:nvSpPr>
        <p:spPr>
          <a:xfrm>
            <a:off x="5340096" y="3860554"/>
            <a:ext cx="758952" cy="246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10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</a:t>
            </a:r>
            <a:r>
              <a:rPr lang="sr-Latn-RS" sz="3600" dirty="0" smtClean="0"/>
              <a:t>VALVE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0" y="1536192"/>
            <a:ext cx="5422392" cy="5102352"/>
          </a:xfrm>
        </p:spPr>
        <p:txBody>
          <a:bodyPr>
            <a:normAutofit/>
          </a:bodyPr>
          <a:lstStyle/>
          <a:p>
            <a:pPr fontAlgn="base"/>
            <a:endParaRPr lang="sr-Latn-RS" sz="1600" dirty="0" smtClean="0"/>
          </a:p>
          <a:p>
            <a:pPr fontAlgn="base"/>
            <a:r>
              <a:rPr lang="en-US" sz="1600" dirty="0" smtClean="0"/>
              <a:t>The </a:t>
            </a:r>
            <a:r>
              <a:rPr lang="en-US" sz="1600" dirty="0"/>
              <a:t>sinuses are named according to the arteries arising within </a:t>
            </a:r>
            <a:r>
              <a:rPr lang="en-US" sz="1600" dirty="0" smtClean="0"/>
              <a:t>them</a:t>
            </a:r>
            <a:r>
              <a:rPr lang="sr-Latn-RS" sz="1600" dirty="0" smtClean="0"/>
              <a:t>:</a:t>
            </a:r>
            <a:endParaRPr lang="sr-Latn-RS" sz="1600" dirty="0"/>
          </a:p>
          <a:p>
            <a:pPr lvl="1" fontAlgn="base"/>
            <a:r>
              <a:rPr lang="en-US" sz="1600" b="1" dirty="0"/>
              <a:t>right sinus of </a:t>
            </a:r>
            <a:r>
              <a:rPr lang="en-US" sz="1600" b="1" dirty="0" smtClean="0"/>
              <a:t>Valsalva</a:t>
            </a:r>
            <a:r>
              <a:rPr lang="sr-Latn-RS" sz="1600" dirty="0" smtClean="0"/>
              <a:t> (</a:t>
            </a:r>
            <a:r>
              <a:rPr lang="sr-Latn-RS" sz="1600" dirty="0"/>
              <a:t>r</a:t>
            </a:r>
            <a:r>
              <a:rPr lang="en-US" sz="1600" dirty="0" err="1" smtClean="0"/>
              <a:t>ight</a:t>
            </a:r>
            <a:r>
              <a:rPr lang="en-US" sz="1600" dirty="0" smtClean="0"/>
              <a:t> </a:t>
            </a:r>
            <a:r>
              <a:rPr lang="en-US" sz="1600" dirty="0"/>
              <a:t>coronary </a:t>
            </a:r>
            <a:r>
              <a:rPr lang="en-US" sz="1600" dirty="0" smtClean="0"/>
              <a:t>artery</a:t>
            </a:r>
            <a:r>
              <a:rPr lang="sr-Latn-RS" sz="1600" dirty="0" smtClean="0"/>
              <a:t>)</a:t>
            </a:r>
          </a:p>
          <a:p>
            <a:pPr lvl="1" fontAlgn="base"/>
            <a:r>
              <a:rPr lang="en-US" sz="1600" b="1" dirty="0"/>
              <a:t>left sinus of </a:t>
            </a:r>
            <a:r>
              <a:rPr lang="en-US" sz="1600" b="1" dirty="0" smtClean="0"/>
              <a:t>Valsalva</a:t>
            </a:r>
            <a:r>
              <a:rPr lang="sr-Latn-RS" sz="1600" b="1" dirty="0" smtClean="0"/>
              <a:t> </a:t>
            </a:r>
            <a:r>
              <a:rPr lang="sr-Latn-RS" sz="1600" dirty="0" smtClean="0"/>
              <a:t>(l</a:t>
            </a:r>
            <a:r>
              <a:rPr lang="en-US" sz="1600" dirty="0" smtClean="0"/>
              <a:t>eft </a:t>
            </a:r>
            <a:r>
              <a:rPr lang="en-US" sz="1600" dirty="0"/>
              <a:t>coronary </a:t>
            </a:r>
            <a:r>
              <a:rPr lang="en-US" sz="1600" dirty="0" smtClean="0"/>
              <a:t>artery</a:t>
            </a:r>
            <a:r>
              <a:rPr lang="sr-Latn-RS" sz="1600" dirty="0" smtClean="0"/>
              <a:t>)</a:t>
            </a:r>
          </a:p>
          <a:p>
            <a:pPr lvl="1" fontAlgn="base"/>
            <a:r>
              <a:rPr lang="en-US" sz="1600" b="1" dirty="0"/>
              <a:t>non coronary </a:t>
            </a:r>
            <a:r>
              <a:rPr lang="en-US" sz="1600" b="1" dirty="0" smtClean="0"/>
              <a:t>cusp</a:t>
            </a:r>
            <a:r>
              <a:rPr lang="sr-Latn-RS" sz="1600" b="1" dirty="0" smtClean="0"/>
              <a:t> </a:t>
            </a:r>
            <a:r>
              <a:rPr lang="en-US" sz="1600" b="1" dirty="0" smtClean="0"/>
              <a:t> </a:t>
            </a:r>
            <a:r>
              <a:rPr lang="sr-Latn-RS" sz="1600" dirty="0" smtClean="0"/>
              <a:t>(</a:t>
            </a:r>
            <a:r>
              <a:rPr lang="en-US" sz="1600" dirty="0" smtClean="0"/>
              <a:t>doesn't </a:t>
            </a:r>
            <a:r>
              <a:rPr lang="en-US" sz="1600" dirty="0"/>
              <a:t>have a coronary </a:t>
            </a:r>
            <a:r>
              <a:rPr lang="en-US" sz="1600" dirty="0" smtClean="0"/>
              <a:t>artery</a:t>
            </a:r>
            <a:r>
              <a:rPr lang="sr-Latn-RS" sz="1600" dirty="0" smtClean="0"/>
              <a:t>)</a:t>
            </a:r>
            <a:endParaRPr lang="en-US" sz="1600" dirty="0" smtClean="0"/>
          </a:p>
          <a:p>
            <a:pPr fontAlgn="base"/>
            <a:r>
              <a:rPr lang="en-US" sz="1600" dirty="0" smtClean="0"/>
              <a:t>When the valve opens the leaflets fall into their respective sinuses</a:t>
            </a:r>
            <a:r>
              <a:rPr lang="sr-Latn-RS" sz="1600" dirty="0" smtClean="0"/>
              <a:t>.</a:t>
            </a:r>
            <a:endParaRPr lang="en-US" sz="1600" dirty="0" smtClean="0"/>
          </a:p>
          <a:p>
            <a:pPr fontAlgn="base"/>
            <a:r>
              <a:rPr lang="en-US" sz="1600" dirty="0" smtClean="0"/>
              <a:t>3 </a:t>
            </a:r>
            <a:r>
              <a:rPr lang="en-US" sz="1600" dirty="0" err="1"/>
              <a:t>interleaflet</a:t>
            </a:r>
            <a:r>
              <a:rPr lang="en-US" sz="1600" dirty="0"/>
              <a:t> fibrous triangles extend from the LVOT to the </a:t>
            </a:r>
            <a:r>
              <a:rPr lang="en-US" sz="1600" dirty="0" err="1"/>
              <a:t>sinotubular</a:t>
            </a:r>
            <a:r>
              <a:rPr lang="en-US" sz="1600" dirty="0"/>
              <a:t> </a:t>
            </a:r>
            <a:r>
              <a:rPr lang="en-US" sz="1600" dirty="0" smtClean="0"/>
              <a:t>junction</a:t>
            </a:r>
            <a:r>
              <a:rPr lang="sr-Latn-RS" sz="1600" dirty="0" smtClean="0"/>
              <a:t> (</a:t>
            </a:r>
            <a:r>
              <a:rPr lang="en-US" sz="1600" dirty="0" smtClean="0"/>
              <a:t>formed </a:t>
            </a:r>
            <a:r>
              <a:rPr lang="en-US" sz="1600" dirty="0"/>
              <a:t>by the fibrous wall of the </a:t>
            </a:r>
            <a:r>
              <a:rPr lang="en-US" sz="1600" dirty="0" smtClean="0"/>
              <a:t>aorta</a:t>
            </a:r>
            <a:r>
              <a:rPr lang="sr-Latn-RS" sz="1600" dirty="0" smtClean="0"/>
              <a:t>).</a:t>
            </a:r>
            <a:endParaRPr lang="en-US" sz="1600" dirty="0"/>
          </a:p>
          <a:p>
            <a:pPr fontAlgn="base"/>
            <a:r>
              <a:rPr lang="en-US" sz="1600" dirty="0"/>
              <a:t>Apices of these triangles  represent potential communication with the pericardial space and becomes the entry point for blood into the pericardial </a:t>
            </a:r>
            <a:r>
              <a:rPr lang="en-US" sz="1600" dirty="0" smtClean="0"/>
              <a:t>space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9513" t="30104" r="3700" b="44145"/>
          <a:stretch/>
        </p:blipFill>
        <p:spPr>
          <a:xfrm>
            <a:off x="5732941" y="823602"/>
            <a:ext cx="6126827" cy="24123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2881" t="40941" r="62031" b="36459"/>
          <a:stretch/>
        </p:blipFill>
        <p:spPr>
          <a:xfrm>
            <a:off x="6327647" y="3381613"/>
            <a:ext cx="5742433" cy="290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MITRAL VALVE PROLAPSe</a:t>
            </a:r>
            <a:r>
              <a:rPr lang="sr-Latn-RS" sz="3600" dirty="0" smtClean="0"/>
              <a:t/>
            </a:r>
            <a:br>
              <a:rPr lang="sr-Latn-RS" sz="3600" dirty="0" smtClean="0"/>
            </a:br>
            <a:r>
              <a:rPr lang="sr-Latn-RS" sz="3000" dirty="0" smtClean="0"/>
              <a:t>TREATMENT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Asymptomatic</a:t>
            </a:r>
            <a:r>
              <a:rPr lang="sr-Latn-RS" dirty="0"/>
              <a:t> </a:t>
            </a:r>
            <a:r>
              <a:rPr lang="sr-Latn-RS" dirty="0" smtClean="0"/>
              <a:t>-</a:t>
            </a:r>
            <a:r>
              <a:rPr lang="en-US" dirty="0" smtClean="0"/>
              <a:t> </a:t>
            </a:r>
            <a:r>
              <a:rPr lang="en-US" dirty="0"/>
              <a:t>control for 2 years</a:t>
            </a:r>
          </a:p>
          <a:p>
            <a:endParaRPr lang="en-US" dirty="0"/>
          </a:p>
          <a:p>
            <a:r>
              <a:rPr lang="en-US" dirty="0"/>
              <a:t>High-risk: examination every year (echocardiography, </a:t>
            </a:r>
            <a:r>
              <a:rPr lang="sr-Latn-RS" dirty="0" smtClean="0"/>
              <a:t> ECG</a:t>
            </a:r>
            <a:r>
              <a:rPr lang="en-US" dirty="0" smtClean="0"/>
              <a:t>, </a:t>
            </a:r>
            <a:r>
              <a:rPr lang="sr-Latn-RS" dirty="0" smtClean="0"/>
              <a:t>excersize ECG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  <a:p>
            <a:r>
              <a:rPr lang="en-US" dirty="0"/>
              <a:t>Beta blockers and Ca channel antagonists</a:t>
            </a:r>
          </a:p>
          <a:p>
            <a:endParaRPr lang="en-US" dirty="0"/>
          </a:p>
          <a:p>
            <a:r>
              <a:rPr lang="en-US" dirty="0"/>
              <a:t>Antiplatelet therapy (for a group of high-risk patients)</a:t>
            </a:r>
          </a:p>
        </p:txBody>
      </p:sp>
    </p:spTree>
    <p:extLst>
      <p:ext uri="{BB962C8B-B14F-4D97-AF65-F5344CB8AC3E}">
        <p14:creationId xmlns:p14="http://schemas.microsoft.com/office/powerpoint/2010/main" val="193335131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600" dirty="0"/>
              <a:t>MITRAL VALVE PROLAPSe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sz="3000" dirty="0" smtClean="0"/>
              <a:t>PROGNOSIS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High-risk patients (with thick, voluminous, or </a:t>
            </a:r>
            <a:r>
              <a:rPr lang="en-US" dirty="0" err="1"/>
              <a:t>myxomatous</a:t>
            </a:r>
            <a:r>
              <a:rPr lang="en-US" dirty="0"/>
              <a:t> leaves) have more often:</a:t>
            </a:r>
          </a:p>
          <a:p>
            <a:endParaRPr lang="en-US" dirty="0"/>
          </a:p>
          <a:p>
            <a:r>
              <a:rPr lang="en-US" dirty="0"/>
              <a:t>Death and endocarditis (10% : 0.7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Mitral insufficiency (30%:0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The need for surgical interventions (21%:1</a:t>
            </a:r>
            <a:r>
              <a:rPr lang="en-US" dirty="0" smtClean="0"/>
              <a:t>%)</a:t>
            </a:r>
            <a:endParaRPr lang="sr-Latn-RS" dirty="0" smtClean="0"/>
          </a:p>
          <a:p>
            <a:endParaRPr lang="sr-Latn-RS" dirty="0"/>
          </a:p>
          <a:p>
            <a:r>
              <a:rPr lang="sr-Latn-RS" dirty="0" smtClean="0"/>
              <a:t>This group of patients shouldnt </a:t>
            </a:r>
            <a:r>
              <a:rPr lang="sr-Latn-RS" smtClean="0"/>
              <a:t>be athletes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76103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patients with mitral and/or aortic defects must implement measures to prevent </a:t>
            </a:r>
            <a:r>
              <a:rPr lang="sr-Latn-RS" dirty="0" smtClean="0"/>
              <a:t>bacterial endocarditis</a:t>
            </a:r>
            <a:endParaRPr lang="en-US" dirty="0"/>
          </a:p>
          <a:p>
            <a:endParaRPr lang="en-US" dirty="0"/>
          </a:p>
          <a:p>
            <a:r>
              <a:rPr lang="en-US" dirty="0"/>
              <a:t>All patients with </a:t>
            </a:r>
            <a:r>
              <a:rPr lang="en-US" dirty="0" err="1" smtClean="0"/>
              <a:t>valv</a:t>
            </a:r>
            <a:r>
              <a:rPr lang="sr-Latn-RS" dirty="0" smtClean="0"/>
              <a:t>ular</a:t>
            </a:r>
            <a:r>
              <a:rPr lang="en-US" dirty="0" smtClean="0"/>
              <a:t> </a:t>
            </a:r>
            <a:r>
              <a:rPr lang="en-US" dirty="0"/>
              <a:t>defects that have been surgically corrected must also implement </a:t>
            </a:r>
            <a:r>
              <a:rPr lang="sr-Latn-RS" dirty="0"/>
              <a:t>bacterial endocarditis</a:t>
            </a:r>
            <a:r>
              <a:rPr lang="en-US" dirty="0" smtClean="0"/>
              <a:t> prevention</a:t>
            </a:r>
            <a:endParaRPr lang="sr-Latn-RS" dirty="0" smtClean="0"/>
          </a:p>
          <a:p>
            <a:endParaRPr lang="sr-Latn-RS" dirty="0"/>
          </a:p>
          <a:p>
            <a:r>
              <a:rPr lang="sr-Latn-RS" dirty="0" smtClean="0"/>
              <a:t>All patients with artifitial valves must use anticoagulant therapy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6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re 1"/>
          <p:cNvSpPr>
            <a:spLocks noGrp="1"/>
          </p:cNvSpPr>
          <p:nvPr>
            <p:ph type="title"/>
          </p:nvPr>
        </p:nvSpPr>
        <p:spPr>
          <a:xfrm>
            <a:off x="1535315" y="157750"/>
            <a:ext cx="9144000" cy="936104"/>
          </a:xfrm>
        </p:spPr>
        <p:txBody>
          <a:bodyPr>
            <a:noAutofit/>
          </a:bodyPr>
          <a:lstStyle/>
          <a:p>
            <a:pPr algn="ctr"/>
            <a:r>
              <a:rPr lang="sr-Latn-RS" sz="3600" dirty="0" smtClean="0"/>
              <a:t>ORAL ANTICOAGULANT THERAPY</a:t>
            </a:r>
            <a:endParaRPr lang="fr-FR" sz="3600" b="1" baseline="30000" dirty="0"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497366" y="3192466"/>
            <a:ext cx="1481496" cy="480131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643F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sof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pPr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F9900"/>
              </a:buClr>
              <a:defRPr/>
            </a:pPr>
            <a:r>
              <a:rPr lang="sr-Latn-RS" sz="28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bleeding</a:t>
            </a:r>
            <a:endParaRPr lang="en-US" sz="2800" b="1" dirty="0">
              <a:solidFill>
                <a:srgbClr val="FFFFFF"/>
              </a:solidFill>
              <a:latin typeface="Times New Roman" panose="02020603050405020304" pitchFamily="18" charset="0"/>
              <a:ea typeface="ＭＳ Ｐゴシック" pitchFamily="34" charset="-128"/>
              <a:cs typeface="Times New Roman" panose="02020603050405020304" pitchFamily="18" charset="0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209800" y="3222627"/>
            <a:ext cx="2769642" cy="369332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66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balanced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F9900"/>
              </a:buClr>
              <a:defRPr/>
            </a:pPr>
            <a:r>
              <a:rPr lang="sr-Latn-RS" sz="2000" b="1" dirty="0" smtClean="0">
                <a:solidFill>
                  <a:srgbClr val="48A3D4"/>
                </a:solidFill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thrombosis</a:t>
            </a:r>
            <a:endParaRPr lang="en-US" sz="2000" b="1" dirty="0">
              <a:solidFill>
                <a:srgbClr val="48A3D4"/>
              </a:solidFill>
              <a:latin typeface="Times New Roman" panose="02020603050405020304" pitchFamily="18" charset="0"/>
              <a:ea typeface="ＭＳ Ｐゴシック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130057" name="Picture 9" descr="MC90043480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860" y="1751013"/>
            <a:ext cx="2243138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9" name="ZoneTexte 13"/>
          <p:cNvSpPr txBox="1">
            <a:spLocks noChangeArrowheads="1"/>
          </p:cNvSpPr>
          <p:nvPr/>
        </p:nvSpPr>
        <p:spPr bwMode="auto">
          <a:xfrm>
            <a:off x="2209800" y="4937682"/>
            <a:ext cx="6934200" cy="75713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</a:pPr>
            <a:r>
              <a:rPr lang="sr-Latn-R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AIM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: </a:t>
            </a:r>
            <a:r>
              <a:rPr lang="sr-Latn-R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risk reduction of thromboembolic events with acceptable risk of bleeding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30060" name="ZoneTexte 19"/>
          <p:cNvSpPr txBox="1">
            <a:spLocks noChangeArrowheads="1"/>
          </p:cNvSpPr>
          <p:nvPr/>
        </p:nvSpPr>
        <p:spPr bwMode="auto">
          <a:xfrm>
            <a:off x="5779341" y="1436690"/>
            <a:ext cx="6559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None/>
            </a:pPr>
            <a:r>
              <a:rPr lang="sr-Latn-R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INR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915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AORTIC VALVE DISEASES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6192" y="1591056"/>
            <a:ext cx="8934069" cy="10424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Latn-RS" dirty="0" smtClean="0"/>
              <a:t>AORTIC STENOSIS</a:t>
            </a:r>
            <a:r>
              <a:rPr lang="sr-Latn-RS" dirty="0"/>
              <a:t> </a:t>
            </a:r>
            <a:r>
              <a:rPr lang="sr-Latn-RS" dirty="0" smtClean="0"/>
              <a:t>  (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Cohesion along the commissures of calcified thickened aortic valves that narrows the opening and represents a mechanical obstruction to blood flow</a:t>
            </a:r>
            <a:r>
              <a:rPr lang="sr-Latn-RS" dirty="0" smtClean="0"/>
              <a:t>)                                       					</a:t>
            </a:r>
          </a:p>
          <a:p>
            <a:pPr marL="0" indent="0">
              <a:buNone/>
            </a:pPr>
            <a:r>
              <a:rPr lang="sr-Latn-RS" dirty="0"/>
              <a:t>	</a:t>
            </a:r>
            <a:r>
              <a:rPr lang="sr-Latn-RS" dirty="0" smtClean="0"/>
              <a:t>				                     </a:t>
            </a:r>
            <a:r>
              <a:rPr lang="en-US" dirty="0" smtClean="0"/>
              <a:t>AORTIC </a:t>
            </a:r>
            <a:r>
              <a:rPr lang="sr-Latn-RS" dirty="0" smtClean="0"/>
              <a:t>REGURGITATION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59109" t="38194" r="35390" b="44711"/>
          <a:stretch/>
        </p:blipFill>
        <p:spPr>
          <a:xfrm>
            <a:off x="1820028" y="2274242"/>
            <a:ext cx="2157612" cy="37712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9998" t="38117" r="4512" b="44711"/>
          <a:stretch/>
        </p:blipFill>
        <p:spPr>
          <a:xfrm>
            <a:off x="7310720" y="2781542"/>
            <a:ext cx="2107599" cy="37076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676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1315</TotalTime>
  <Words>2394</Words>
  <Application>Microsoft Office PowerPoint</Application>
  <PresentationFormat>Widescreen</PresentationFormat>
  <Paragraphs>505</Paragraphs>
  <Slides>83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93" baseType="lpstr">
      <vt:lpstr>ＭＳ Ｐゴシック</vt:lpstr>
      <vt:lpstr>Arial</vt:lpstr>
      <vt:lpstr>Calibri</vt:lpstr>
      <vt:lpstr>mayo-sans</vt:lpstr>
      <vt:lpstr>Rockwell</vt:lpstr>
      <vt:lpstr>Rockwell Condensed</vt:lpstr>
      <vt:lpstr>Source Sans Pro</vt:lpstr>
      <vt:lpstr>Times New Roman</vt:lpstr>
      <vt:lpstr>Wingdings</vt:lpstr>
      <vt:lpstr>Wood Type</vt:lpstr>
      <vt:lpstr>ACQUIRED HEART DEFECTS</vt:lpstr>
      <vt:lpstr>HEART VALVES</vt:lpstr>
      <vt:lpstr>HEART VALVES</vt:lpstr>
      <vt:lpstr>acquired heart defects</vt:lpstr>
      <vt:lpstr>etiology</vt:lpstr>
      <vt:lpstr>PowerPoint Presentation</vt:lpstr>
      <vt:lpstr>PowerPoint Presentation</vt:lpstr>
      <vt:lpstr>AORTIC VALVE</vt:lpstr>
      <vt:lpstr>AORTIC VALVE DISEASES</vt:lpstr>
      <vt:lpstr>AORTIC VALVE STENOSIS Etiology</vt:lpstr>
      <vt:lpstr>AORTIC VALVE STENOSIS pathophysiology</vt:lpstr>
      <vt:lpstr>AORTIC VALVE STENOSIS SyMPTOMS</vt:lpstr>
      <vt:lpstr>AORTIC VALVE STENOSIS PHYSICAL EXAMINATION</vt:lpstr>
      <vt:lpstr>AORTIC VALVE STENOSIS ELECTROCARDIOGRAM</vt:lpstr>
      <vt:lpstr>AORTIC VALVE STENOSIS CHEST X ray</vt:lpstr>
      <vt:lpstr>AORTIC VALVE STENOSIS transthoracic ECHOCARDIOGRAphy (TTE) </vt:lpstr>
      <vt:lpstr>AORTIC VALVE STENOSIS other diagnostic tests</vt:lpstr>
      <vt:lpstr>AORTIC VALVE STENOSIS  TREATMENT</vt:lpstr>
      <vt:lpstr>Transcatheter aortic valve replacement (TAVR)  (transcatheter aortic valve implantation (TAVI)) </vt:lpstr>
      <vt:lpstr>Transcatheter aortic valve replacement (TAVR)</vt:lpstr>
      <vt:lpstr>Aortic valve stenosis SUrgICAL Aortic valve replacement (SAVR)</vt:lpstr>
      <vt:lpstr>SUrgICAL Aortic valve replacement (SAVR)</vt:lpstr>
      <vt:lpstr>PowerPoint Presentation</vt:lpstr>
      <vt:lpstr>PowerPoint Presentation</vt:lpstr>
      <vt:lpstr>PowerPoint Presentation</vt:lpstr>
      <vt:lpstr>AORTIC VALVE REGURGITATION </vt:lpstr>
      <vt:lpstr>AORTIC VALVE REGURGITATION Etiology</vt:lpstr>
      <vt:lpstr>AORTIC VALVE REGURGITATION  pathophysiology</vt:lpstr>
      <vt:lpstr>AORTIC VALVE REGURGITATION SyMPTOMS</vt:lpstr>
      <vt:lpstr>AORTIC VALVE REGURGITATION PHYSICAL EXAMINATION</vt:lpstr>
      <vt:lpstr>AORTIC VALVE REGURGITATION PHYSICAL EXAMINATION</vt:lpstr>
      <vt:lpstr>AORTIC VALVE STENOSIS ELECTROCARDIOGRAphy</vt:lpstr>
      <vt:lpstr>AORTIC VALVE REGURGITATION x ray</vt:lpstr>
      <vt:lpstr>AORTIC VALVE REGURGITATION transthoracic ECHOCARDIOGRAphy (TTE)</vt:lpstr>
      <vt:lpstr>AORTIC VALVE REGURGITATION transthoracic ECHOCARDIOGRAphy (TTE)</vt:lpstr>
      <vt:lpstr>AORTIC VALVE REGURGITATION other diagnostic tests</vt:lpstr>
      <vt:lpstr>AORTIC VALVE REGURGITATION  TREATMENT</vt:lpstr>
      <vt:lpstr>MITRAL VALVE</vt:lpstr>
      <vt:lpstr>MITRAL VALVE DISEASES</vt:lpstr>
      <vt:lpstr>MITRAL STENoSIS</vt:lpstr>
      <vt:lpstr>MITRAL stenosis Etiology</vt:lpstr>
      <vt:lpstr>Mitral stenosis pathophysiology</vt:lpstr>
      <vt:lpstr>Classification according surface of the mitral orifice </vt:lpstr>
      <vt:lpstr>Clinical presentation</vt:lpstr>
      <vt:lpstr>MITRAL STENoSIS PHYSICAL EXAMINATION</vt:lpstr>
      <vt:lpstr>MITRAL STENoSIS ELECTROCARDIOGRAPHY</vt:lpstr>
      <vt:lpstr>MITRAL STENOSIS CHEST X ray</vt:lpstr>
      <vt:lpstr>MITRAL STENOSIS  TRANStHORACIC ECHOCARDIOGRAPHY (TTE)</vt:lpstr>
      <vt:lpstr>Cardiac catheterization</vt:lpstr>
      <vt:lpstr>MITRAL STENoSIS complications</vt:lpstr>
      <vt:lpstr>”10-10-10” the course of disease</vt:lpstr>
      <vt:lpstr>MITRAL STENoSIS SURVIVAL RATE</vt:lpstr>
      <vt:lpstr>MITRAL STENOSIS  TREATMENT</vt:lpstr>
      <vt:lpstr>TREATMENT MITRAL VALVE REPAIR</vt:lpstr>
      <vt:lpstr>MITRAL REGURGITATION</vt:lpstr>
      <vt:lpstr>MITRAL REGURGITATION Etiology</vt:lpstr>
      <vt:lpstr>MITRAL REGURGITATION Etiology</vt:lpstr>
      <vt:lpstr>ACUTE MITRAL REGURGITATION pathophysiology</vt:lpstr>
      <vt:lpstr>CHRONIC MITRAL REGURGITATION pathophysiology</vt:lpstr>
      <vt:lpstr>Mitral regurgitation symptoms</vt:lpstr>
      <vt:lpstr>MITRAL REGURGITATION SyMPTOMS</vt:lpstr>
      <vt:lpstr>MITRAL REGURGITATION PHYSICAL EXAMINATION</vt:lpstr>
      <vt:lpstr>MITRAL REGURGITATION PHYSICAL EXAMINATION</vt:lpstr>
      <vt:lpstr>MITRAL REGURGITATION ELECTROCARDIOGRAphy</vt:lpstr>
      <vt:lpstr>MITRAL REGURGITATION X RAY</vt:lpstr>
      <vt:lpstr>MITRAL REGURGITATION transthoracic ECHOCARDIOGRAphy (TTE) </vt:lpstr>
      <vt:lpstr>MITRAL REGURGITATION treatment</vt:lpstr>
      <vt:lpstr>MITRAL REGURGITATION treatment</vt:lpstr>
      <vt:lpstr>MITRAL REGURGITATION Transcatheter mitral valve repair (TMVR) techniques</vt:lpstr>
      <vt:lpstr>Transcatheter edge-to-edge mitral valve repair </vt:lpstr>
      <vt:lpstr>Transcatheter mitral valve replacement </vt:lpstr>
      <vt:lpstr>PowerPoint Presentation</vt:lpstr>
      <vt:lpstr>SURGERY mitral valve repair (MVR)</vt:lpstr>
      <vt:lpstr>SURGERY mitral valve REPLACEMENT  The types of valves replacement</vt:lpstr>
      <vt:lpstr>MITRAL VALVE PROLAPSe (MVP)</vt:lpstr>
      <vt:lpstr>MITRAL VALVE PROLAPSe  ETIOLOGY</vt:lpstr>
      <vt:lpstr>MITRAL VALVE PROLAPSe symptoms</vt:lpstr>
      <vt:lpstr>MITRAL VALVE PROLAPSe PHYSICAL EXAM</vt:lpstr>
      <vt:lpstr>MITRAL VALVE PROLAPSe  DIAGNOStic</vt:lpstr>
      <vt:lpstr>MITRAL VALVE PROLAPSe TREATMENT</vt:lpstr>
      <vt:lpstr>MITRAL VALVE PROLAPSe PROGNOSIS</vt:lpstr>
      <vt:lpstr>PowerPoint Presentation</vt:lpstr>
      <vt:lpstr>ORAL ANTICOAGULANT THERAPY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ACQUIRED HEART DEFECTS</dc:title>
  <dc:creator>Rada Vucic</dc:creator>
  <cp:lastModifiedBy>Rada Vucic</cp:lastModifiedBy>
  <cp:revision>123</cp:revision>
  <dcterms:created xsi:type="dcterms:W3CDTF">2023-09-06T14:49:22Z</dcterms:created>
  <dcterms:modified xsi:type="dcterms:W3CDTF">2023-09-14T14:02:18Z</dcterms:modified>
</cp:coreProperties>
</file>